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6"/>
  </p:notesMasterIdLst>
  <p:sldIdLst>
    <p:sldId id="269" r:id="rId2"/>
    <p:sldId id="268" r:id="rId3"/>
    <p:sldId id="272" r:id="rId4"/>
    <p:sldId id="274" r:id="rId5"/>
  </p:sldIdLst>
  <p:sldSz cx="6858000" cy="9906000" type="A4"/>
  <p:notesSz cx="6735763" cy="9866313"/>
  <p:defaultTextStyle>
    <a:defPPr>
      <a:defRPr lang="ja-JP"/>
    </a:defPPr>
    <a:lvl1pPr marL="0" algn="l" defTabSz="775594" rtl="0" eaLnBrk="1" latinLnBrk="0" hangingPunct="1">
      <a:defRPr kumimoji="1" sz="1527" kern="1200">
        <a:solidFill>
          <a:schemeClr val="tx1"/>
        </a:solidFill>
        <a:latin typeface="+mn-lt"/>
        <a:ea typeface="+mn-ea"/>
        <a:cs typeface="+mn-cs"/>
      </a:defRPr>
    </a:lvl1pPr>
    <a:lvl2pPr marL="387797" algn="l" defTabSz="775594" rtl="0" eaLnBrk="1" latinLnBrk="0" hangingPunct="1">
      <a:defRPr kumimoji="1" sz="1527" kern="1200">
        <a:solidFill>
          <a:schemeClr val="tx1"/>
        </a:solidFill>
        <a:latin typeface="+mn-lt"/>
        <a:ea typeface="+mn-ea"/>
        <a:cs typeface="+mn-cs"/>
      </a:defRPr>
    </a:lvl2pPr>
    <a:lvl3pPr marL="775594" algn="l" defTabSz="775594" rtl="0" eaLnBrk="1" latinLnBrk="0" hangingPunct="1">
      <a:defRPr kumimoji="1" sz="1527" kern="1200">
        <a:solidFill>
          <a:schemeClr val="tx1"/>
        </a:solidFill>
        <a:latin typeface="+mn-lt"/>
        <a:ea typeface="+mn-ea"/>
        <a:cs typeface="+mn-cs"/>
      </a:defRPr>
    </a:lvl3pPr>
    <a:lvl4pPr marL="1163391" algn="l" defTabSz="775594" rtl="0" eaLnBrk="1" latinLnBrk="0" hangingPunct="1">
      <a:defRPr kumimoji="1" sz="1527" kern="1200">
        <a:solidFill>
          <a:schemeClr val="tx1"/>
        </a:solidFill>
        <a:latin typeface="+mn-lt"/>
        <a:ea typeface="+mn-ea"/>
        <a:cs typeface="+mn-cs"/>
      </a:defRPr>
    </a:lvl4pPr>
    <a:lvl5pPr marL="1551188" algn="l" defTabSz="775594" rtl="0" eaLnBrk="1" latinLnBrk="0" hangingPunct="1">
      <a:defRPr kumimoji="1" sz="1527" kern="1200">
        <a:solidFill>
          <a:schemeClr val="tx1"/>
        </a:solidFill>
        <a:latin typeface="+mn-lt"/>
        <a:ea typeface="+mn-ea"/>
        <a:cs typeface="+mn-cs"/>
      </a:defRPr>
    </a:lvl5pPr>
    <a:lvl6pPr marL="1938985" algn="l" defTabSz="775594" rtl="0" eaLnBrk="1" latinLnBrk="0" hangingPunct="1">
      <a:defRPr kumimoji="1" sz="1527" kern="1200">
        <a:solidFill>
          <a:schemeClr val="tx1"/>
        </a:solidFill>
        <a:latin typeface="+mn-lt"/>
        <a:ea typeface="+mn-ea"/>
        <a:cs typeface="+mn-cs"/>
      </a:defRPr>
    </a:lvl6pPr>
    <a:lvl7pPr marL="2326782" algn="l" defTabSz="775594" rtl="0" eaLnBrk="1" latinLnBrk="0" hangingPunct="1">
      <a:defRPr kumimoji="1" sz="1527" kern="1200">
        <a:solidFill>
          <a:schemeClr val="tx1"/>
        </a:solidFill>
        <a:latin typeface="+mn-lt"/>
        <a:ea typeface="+mn-ea"/>
        <a:cs typeface="+mn-cs"/>
      </a:defRPr>
    </a:lvl7pPr>
    <a:lvl8pPr marL="2714579" algn="l" defTabSz="775594" rtl="0" eaLnBrk="1" latinLnBrk="0" hangingPunct="1">
      <a:defRPr kumimoji="1" sz="1527" kern="1200">
        <a:solidFill>
          <a:schemeClr val="tx1"/>
        </a:solidFill>
        <a:latin typeface="+mn-lt"/>
        <a:ea typeface="+mn-ea"/>
        <a:cs typeface="+mn-cs"/>
      </a:defRPr>
    </a:lvl8pPr>
    <a:lvl9pPr marL="3102376" algn="l" defTabSz="775594" rtl="0" eaLnBrk="1" latinLnBrk="0" hangingPunct="1">
      <a:defRPr kumimoji="1" sz="152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userDrawn="1">
          <p15:clr>
            <a:srgbClr val="A4A3A4"/>
          </p15:clr>
        </p15:guide>
        <p15:guide id="3" pos="14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堂満　典子" initials="堂満　典子" lastIdx="0" clrIdx="0">
    <p:extLst>
      <p:ext uri="{19B8F6BF-5375-455C-9EA6-DF929625EA0E}">
        <p15:presenceInfo xmlns:p15="http://schemas.microsoft.com/office/powerpoint/2012/main" userId="堂満　典子"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5" autoAdjust="0"/>
    <p:restoredTop sz="93080" autoAdjust="0"/>
  </p:normalViewPr>
  <p:slideViewPr>
    <p:cSldViewPr snapToGrid="0">
      <p:cViewPr varScale="1">
        <p:scale>
          <a:sx n="75" d="100"/>
          <a:sy n="75" d="100"/>
        </p:scale>
        <p:origin x="3240" y="66"/>
      </p:cViewPr>
      <p:guideLst>
        <p:guide orient="horz" pos="3143"/>
        <p:guide pos="2160"/>
        <p:guide pos="14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00470032549791"/>
          <c:y val="0.1170435396666293"/>
          <c:w val="0.86268311789616114"/>
          <c:h val="0.7705381421803803"/>
        </c:manualLayout>
      </c:layout>
      <c:barChart>
        <c:barDir val="col"/>
        <c:grouping val="clustered"/>
        <c:varyColors val="0"/>
        <c:ser>
          <c:idx val="0"/>
          <c:order val="0"/>
          <c:tx>
            <c:v>保証承諾額</c:v>
          </c:tx>
          <c:spPr>
            <a:solidFill>
              <a:schemeClr val="accent4"/>
            </a:solidFill>
          </c:spPr>
          <c:invertIfNegative val="0"/>
          <c:dLbls>
            <c:dLbl>
              <c:idx val="2"/>
              <c:layout/>
              <c:tx>
                <c:rich>
                  <a:bodyPr/>
                  <a:lstStyle/>
                  <a:p>
                    <a:fld id="{41A08A39-F746-459D-BD83-27E53E5F7BBC}" type="VALUE">
                      <a:rPr lang="en-US" altLang="ja-JP" baseline="0" smtClean="0"/>
                      <a:pPr/>
                      <a:t>[値]</a:t>
                    </a:fld>
                    <a:endParaRPr lang="ja-JP" altLang="en-US"/>
                  </a:p>
                </c:rich>
              </c:tx>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FEBB-4834-B274-853CE89D8053}"/>
                </c:ext>
              </c:extLst>
            </c:dLbl>
            <c:dLbl>
              <c:idx val="12"/>
              <c:layout/>
              <c:tx>
                <c:rich>
                  <a:bodyPr/>
                  <a:lstStyle/>
                  <a:p>
                    <a:fld id="{28BFE24E-E6E3-4C88-A630-32EC0F33AFBE}" type="VALUE">
                      <a:rPr lang="en-US" altLang="ja-JP" baseline="0" smtClean="0"/>
                      <a:pPr/>
                      <a:t>[値]</a:t>
                    </a:fld>
                    <a:endParaRPr lang="ja-JP" altLang="en-US"/>
                  </a:p>
                </c:rich>
              </c:tx>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EBB-4834-B274-853CE89D8053}"/>
                </c:ext>
              </c:extLst>
            </c:dLbl>
            <c:dLbl>
              <c:idx val="24"/>
              <c:layout>
                <c:manualLayout>
                  <c:x val="-1.2668952620112311E-2"/>
                  <c:y val="0"/>
                </c:manualLayout>
              </c:layout>
              <c:tx>
                <c:rich>
                  <a:bodyPr/>
                  <a:lstStyle/>
                  <a:p>
                    <a:r>
                      <a:rPr lang="en-US" altLang="ja-JP" baseline="0" dirty="0" smtClean="0"/>
                      <a:t> 2,455</a:t>
                    </a:r>
                  </a:p>
                </c:rich>
              </c:tx>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EBB-4834-B274-853CE89D8053}"/>
                </c:ext>
              </c:extLst>
            </c:dLbl>
            <c:spPr>
              <a:solidFill>
                <a:srgbClr val="FFFFFF"/>
              </a:solidFill>
              <a:ln>
                <a:solidFill>
                  <a:srgbClr val="4D4D4D">
                    <a:lumMod val="65000"/>
                    <a:lumOff val="35000"/>
                  </a:srgbClr>
                </a:solidFill>
              </a:ln>
              <a:effectLst/>
            </c:spPr>
            <c:txPr>
              <a:bodyPr wrap="square" lIns="38100" tIns="19050" rIns="38100" bIns="19050" anchor="ctr">
                <a:spAutoFit/>
              </a:bodyPr>
              <a:lstStyle/>
              <a:p>
                <a:pPr>
                  <a:defRPr sz="1400"/>
                </a:pPr>
                <a:endParaRPr lang="ja-JP"/>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c15:spPr>
                <c15:showLeaderLines val="0"/>
              </c:ext>
            </c:extLst>
          </c:dLbls>
          <c:cat>
            <c:strRef>
              <c:f>年度!$A$6:$A$30</c:f>
              <c:strCache>
                <c:ptCount val="25"/>
                <c:pt idx="0">
                  <c:v>H8</c:v>
                </c:pt>
                <c:pt idx="1">
                  <c:v>H9</c:v>
                </c:pt>
                <c:pt idx="2">
                  <c:v>H10</c:v>
                </c:pt>
                <c:pt idx="3">
                  <c:v>H11</c:v>
                </c:pt>
                <c:pt idx="4">
                  <c:v>H12</c:v>
                </c:pt>
                <c:pt idx="5">
                  <c:v>H13</c:v>
                </c:pt>
                <c:pt idx="6">
                  <c:v>H14</c:v>
                </c:pt>
                <c:pt idx="7">
                  <c:v>H15</c:v>
                </c:pt>
                <c:pt idx="8">
                  <c:v>H16</c:v>
                </c:pt>
                <c:pt idx="9">
                  <c:v>H17</c:v>
                </c:pt>
                <c:pt idx="10">
                  <c:v>H18</c:v>
                </c:pt>
                <c:pt idx="11">
                  <c:v>H19</c:v>
                </c:pt>
                <c:pt idx="12">
                  <c:v>H20</c:v>
                </c:pt>
                <c:pt idx="13">
                  <c:v>H21</c:v>
                </c:pt>
                <c:pt idx="14">
                  <c:v>H22</c:v>
                </c:pt>
                <c:pt idx="15">
                  <c:v>H23</c:v>
                </c:pt>
                <c:pt idx="16">
                  <c:v>H24</c:v>
                </c:pt>
                <c:pt idx="17">
                  <c:v>H25</c:v>
                </c:pt>
                <c:pt idx="18">
                  <c:v>H26</c:v>
                </c:pt>
                <c:pt idx="19">
                  <c:v>H27</c:v>
                </c:pt>
                <c:pt idx="20">
                  <c:v>H28</c:v>
                </c:pt>
                <c:pt idx="21">
                  <c:v>H29</c:v>
                </c:pt>
                <c:pt idx="22">
                  <c:v>H30</c:v>
                </c:pt>
                <c:pt idx="23">
                  <c:v>R1</c:v>
                </c:pt>
                <c:pt idx="24">
                  <c:v>R2</c:v>
                </c:pt>
              </c:strCache>
            </c:strRef>
          </c:cat>
          <c:val>
            <c:numRef>
              <c:f>年度!$B$6:$B$30</c:f>
              <c:numCache>
                <c:formatCode>#,##0_);[Red]\(#,##0\)</c:formatCode>
                <c:ptCount val="25"/>
                <c:pt idx="0">
                  <c:v>649.74472000000003</c:v>
                </c:pt>
                <c:pt idx="1">
                  <c:v>722.15800000000002</c:v>
                </c:pt>
                <c:pt idx="2">
                  <c:v>1826.6523299999999</c:v>
                </c:pt>
                <c:pt idx="3">
                  <c:v>866.61131999999998</c:v>
                </c:pt>
                <c:pt idx="4">
                  <c:v>923.86307999999997</c:v>
                </c:pt>
                <c:pt idx="5">
                  <c:v>637.9932</c:v>
                </c:pt>
                <c:pt idx="6">
                  <c:v>671.26279</c:v>
                </c:pt>
                <c:pt idx="7">
                  <c:v>821.80975000000001</c:v>
                </c:pt>
                <c:pt idx="8">
                  <c:v>730.15482999999995</c:v>
                </c:pt>
                <c:pt idx="9">
                  <c:v>721.93593999999996</c:v>
                </c:pt>
                <c:pt idx="10">
                  <c:v>763.75234999999998</c:v>
                </c:pt>
                <c:pt idx="11">
                  <c:v>714.65327000000002</c:v>
                </c:pt>
                <c:pt idx="12">
                  <c:v>1190.0944099999999</c:v>
                </c:pt>
                <c:pt idx="13">
                  <c:v>933.23853999999994</c:v>
                </c:pt>
                <c:pt idx="14">
                  <c:v>874.55003999999997</c:v>
                </c:pt>
                <c:pt idx="15">
                  <c:v>742.39661999999998</c:v>
                </c:pt>
                <c:pt idx="16">
                  <c:v>754.04963999999995</c:v>
                </c:pt>
                <c:pt idx="17">
                  <c:v>738.92511000000002</c:v>
                </c:pt>
                <c:pt idx="18">
                  <c:v>680.16305999999997</c:v>
                </c:pt>
                <c:pt idx="19">
                  <c:v>698.02774999999997</c:v>
                </c:pt>
                <c:pt idx="20">
                  <c:v>595.86796000000004</c:v>
                </c:pt>
                <c:pt idx="21">
                  <c:v>567.31597999999997</c:v>
                </c:pt>
                <c:pt idx="22">
                  <c:v>547.02665000000002</c:v>
                </c:pt>
                <c:pt idx="23">
                  <c:v>599.89733000000001</c:v>
                </c:pt>
                <c:pt idx="24">
                  <c:v>2455</c:v>
                </c:pt>
              </c:numCache>
            </c:numRef>
          </c:val>
          <c:extLst>
            <c:ext xmlns:c16="http://schemas.microsoft.com/office/drawing/2014/chart" uri="{C3380CC4-5D6E-409C-BE32-E72D297353CC}">
              <c16:uniqueId val="{00000003-5E01-4156-892F-8072833C961B}"/>
            </c:ext>
          </c:extLst>
        </c:ser>
        <c:dLbls>
          <c:showLegendKey val="0"/>
          <c:showVal val="0"/>
          <c:showCatName val="0"/>
          <c:showSerName val="0"/>
          <c:showPercent val="0"/>
          <c:showBubbleSize val="0"/>
        </c:dLbls>
        <c:gapWidth val="150"/>
        <c:axId val="113375488"/>
        <c:axId val="114835840"/>
      </c:barChart>
      <c:lineChart>
        <c:grouping val="standard"/>
        <c:varyColors val="0"/>
        <c:ser>
          <c:idx val="1"/>
          <c:order val="1"/>
          <c:tx>
            <c:v>保証債務残高</c:v>
          </c:tx>
          <c:marker>
            <c:symbol val="square"/>
            <c:size val="3"/>
            <c:spPr>
              <a:solidFill>
                <a:schemeClr val="bg2"/>
              </a:solidFill>
            </c:spPr>
          </c:marker>
          <c:dLbls>
            <c:dLbl>
              <c:idx val="2"/>
              <c:layout>
                <c:manualLayout>
                  <c:x val="-4.1156971315629162E-2"/>
                  <c:y val="-5.95575918727294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EBB-4834-B274-853CE89D8053}"/>
                </c:ext>
              </c:extLst>
            </c:dLbl>
            <c:dLbl>
              <c:idx val="13"/>
              <c:layout>
                <c:manualLayout>
                  <c:x val="-5.1972277190456981E-2"/>
                  <c:y val="-5.633667061026484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FEBB-4834-B274-853CE89D8053}"/>
                </c:ext>
              </c:extLst>
            </c:dLbl>
            <c:dLbl>
              <c:idx val="24"/>
              <c:layout>
                <c:manualLayout>
                  <c:x val="-1.2518070563431169E-2"/>
                  <c:y val="-4.4166514668009832E-2"/>
                </c:manualLayout>
              </c:layout>
              <c:tx>
                <c:rich>
                  <a:bodyPr/>
                  <a:lstStyle/>
                  <a:p>
                    <a:r>
                      <a:rPr lang="en-US" altLang="ja-JP" dirty="0" smtClean="0"/>
                      <a:t>2,918</a:t>
                    </a:r>
                    <a:endParaRPr lang="en-US" altLang="ja-JP"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FEBB-4834-B274-853CE89D8053}"/>
                </c:ext>
              </c:extLst>
            </c:dLbl>
            <c:spPr>
              <a:noFill/>
              <a:ln>
                <a:noFill/>
              </a:ln>
              <a:effectLst/>
            </c:spPr>
            <c:txPr>
              <a:bodyPr wrap="square" lIns="38100" tIns="19050" rIns="38100" bIns="19050" anchor="ctr">
                <a:spAutoFit/>
              </a:bodyPr>
              <a:lstStyle/>
              <a:p>
                <a:pPr>
                  <a:defRPr sz="1400" b="1"/>
                </a:pPr>
                <a:endParaRPr lang="ja-JP"/>
              </a:p>
            </c:txPr>
            <c:showLegendKey val="0"/>
            <c:showVal val="0"/>
            <c:showCatName val="0"/>
            <c:showSerName val="0"/>
            <c:showPercent val="0"/>
            <c:showBubbleSize val="0"/>
            <c:extLst>
              <c:ext xmlns:c15="http://schemas.microsoft.com/office/drawing/2012/chart" uri="{CE6537A1-D6FC-4f65-9D91-7224C49458BB}">
                <c15:showLeaderLines val="1"/>
              </c:ext>
            </c:extLst>
          </c:dLbls>
          <c:cat>
            <c:strRef>
              <c:f>年度!$A$6:$A$30</c:f>
              <c:strCache>
                <c:ptCount val="25"/>
                <c:pt idx="0">
                  <c:v>H8</c:v>
                </c:pt>
                <c:pt idx="1">
                  <c:v>H9</c:v>
                </c:pt>
                <c:pt idx="2">
                  <c:v>H10</c:v>
                </c:pt>
                <c:pt idx="3">
                  <c:v>H11</c:v>
                </c:pt>
                <c:pt idx="4">
                  <c:v>H12</c:v>
                </c:pt>
                <c:pt idx="5">
                  <c:v>H13</c:v>
                </c:pt>
                <c:pt idx="6">
                  <c:v>H14</c:v>
                </c:pt>
                <c:pt idx="7">
                  <c:v>H15</c:v>
                </c:pt>
                <c:pt idx="8">
                  <c:v>H16</c:v>
                </c:pt>
                <c:pt idx="9">
                  <c:v>H17</c:v>
                </c:pt>
                <c:pt idx="10">
                  <c:v>H18</c:v>
                </c:pt>
                <c:pt idx="11">
                  <c:v>H19</c:v>
                </c:pt>
                <c:pt idx="12">
                  <c:v>H20</c:v>
                </c:pt>
                <c:pt idx="13">
                  <c:v>H21</c:v>
                </c:pt>
                <c:pt idx="14">
                  <c:v>H22</c:v>
                </c:pt>
                <c:pt idx="15">
                  <c:v>H23</c:v>
                </c:pt>
                <c:pt idx="16">
                  <c:v>H24</c:v>
                </c:pt>
                <c:pt idx="17">
                  <c:v>H25</c:v>
                </c:pt>
                <c:pt idx="18">
                  <c:v>H26</c:v>
                </c:pt>
                <c:pt idx="19">
                  <c:v>H27</c:v>
                </c:pt>
                <c:pt idx="20">
                  <c:v>H28</c:v>
                </c:pt>
                <c:pt idx="21">
                  <c:v>H29</c:v>
                </c:pt>
                <c:pt idx="22">
                  <c:v>H30</c:v>
                </c:pt>
                <c:pt idx="23">
                  <c:v>R1</c:v>
                </c:pt>
                <c:pt idx="24">
                  <c:v>R2</c:v>
                </c:pt>
              </c:strCache>
            </c:strRef>
          </c:cat>
          <c:val>
            <c:numRef>
              <c:f>年度!$F$6:$F$30</c:f>
              <c:numCache>
                <c:formatCode>#,##0_);[Red]\(#,##0\)</c:formatCode>
                <c:ptCount val="25"/>
                <c:pt idx="0">
                  <c:v>1355.2179000000001</c:v>
                </c:pt>
                <c:pt idx="1">
                  <c:v>1403.6836000000001</c:v>
                </c:pt>
                <c:pt idx="2">
                  <c:v>2462.0675799999999</c:v>
                </c:pt>
                <c:pt idx="3">
                  <c:v>2430.2510299999999</c:v>
                </c:pt>
                <c:pt idx="4">
                  <c:v>2276.0179199999998</c:v>
                </c:pt>
                <c:pt idx="5">
                  <c:v>1988.0850399999999</c:v>
                </c:pt>
                <c:pt idx="6">
                  <c:v>1720.47687</c:v>
                </c:pt>
                <c:pt idx="7">
                  <c:v>1623.22748</c:v>
                </c:pt>
                <c:pt idx="8">
                  <c:v>1551.8207600000001</c:v>
                </c:pt>
                <c:pt idx="9">
                  <c:v>1506.4056399999999</c:v>
                </c:pt>
                <c:pt idx="10">
                  <c:v>1504.3134600000001</c:v>
                </c:pt>
                <c:pt idx="11">
                  <c:v>1481.6644100000001</c:v>
                </c:pt>
                <c:pt idx="12">
                  <c:v>1880.5340900000001</c:v>
                </c:pt>
                <c:pt idx="13">
                  <c:v>2056.9225700000002</c:v>
                </c:pt>
                <c:pt idx="14">
                  <c:v>2038.7452900000001</c:v>
                </c:pt>
                <c:pt idx="15">
                  <c:v>1995.98182</c:v>
                </c:pt>
                <c:pt idx="16">
                  <c:v>1948.1261500000001</c:v>
                </c:pt>
                <c:pt idx="17">
                  <c:v>1905.4433899999999</c:v>
                </c:pt>
                <c:pt idx="18">
                  <c:v>1795.0426299999999</c:v>
                </c:pt>
                <c:pt idx="19">
                  <c:v>1720.3431599999999</c:v>
                </c:pt>
                <c:pt idx="20">
                  <c:v>1604.6224</c:v>
                </c:pt>
                <c:pt idx="21">
                  <c:v>1496.1834100000001</c:v>
                </c:pt>
                <c:pt idx="22">
                  <c:v>1407.35266</c:v>
                </c:pt>
                <c:pt idx="23">
                  <c:v>1385.7359899999999</c:v>
                </c:pt>
                <c:pt idx="24">
                  <c:v>2918</c:v>
                </c:pt>
              </c:numCache>
            </c:numRef>
          </c:val>
          <c:smooth val="0"/>
          <c:extLst>
            <c:ext xmlns:c16="http://schemas.microsoft.com/office/drawing/2014/chart" uri="{C3380CC4-5D6E-409C-BE32-E72D297353CC}">
              <c16:uniqueId val="{00000007-5E01-4156-892F-8072833C961B}"/>
            </c:ext>
          </c:extLst>
        </c:ser>
        <c:ser>
          <c:idx val="2"/>
          <c:order val="2"/>
          <c:tx>
            <c:v>代位弁済額</c:v>
          </c:tx>
          <c:spPr>
            <a:ln w="19050">
              <a:solidFill>
                <a:schemeClr val="bg2">
                  <a:lumMod val="10000"/>
                </a:schemeClr>
              </a:solidFill>
              <a:prstDash val="sysDash"/>
            </a:ln>
          </c:spPr>
          <c:marker>
            <c:symbol val="diamond"/>
            <c:size val="4"/>
            <c:spPr>
              <a:solidFill>
                <a:schemeClr val="bg1"/>
              </a:solidFill>
            </c:spPr>
          </c:marker>
          <c:cat>
            <c:strRef>
              <c:f>年度!$A$6:$A$30</c:f>
              <c:strCache>
                <c:ptCount val="25"/>
                <c:pt idx="0">
                  <c:v>H8</c:v>
                </c:pt>
                <c:pt idx="1">
                  <c:v>H9</c:v>
                </c:pt>
                <c:pt idx="2">
                  <c:v>H10</c:v>
                </c:pt>
                <c:pt idx="3">
                  <c:v>H11</c:v>
                </c:pt>
                <c:pt idx="4">
                  <c:v>H12</c:v>
                </c:pt>
                <c:pt idx="5">
                  <c:v>H13</c:v>
                </c:pt>
                <c:pt idx="6">
                  <c:v>H14</c:v>
                </c:pt>
                <c:pt idx="7">
                  <c:v>H15</c:v>
                </c:pt>
                <c:pt idx="8">
                  <c:v>H16</c:v>
                </c:pt>
                <c:pt idx="9">
                  <c:v>H17</c:v>
                </c:pt>
                <c:pt idx="10">
                  <c:v>H18</c:v>
                </c:pt>
                <c:pt idx="11">
                  <c:v>H19</c:v>
                </c:pt>
                <c:pt idx="12">
                  <c:v>H20</c:v>
                </c:pt>
                <c:pt idx="13">
                  <c:v>H21</c:v>
                </c:pt>
                <c:pt idx="14">
                  <c:v>H22</c:v>
                </c:pt>
                <c:pt idx="15">
                  <c:v>H23</c:v>
                </c:pt>
                <c:pt idx="16">
                  <c:v>H24</c:v>
                </c:pt>
                <c:pt idx="17">
                  <c:v>H25</c:v>
                </c:pt>
                <c:pt idx="18">
                  <c:v>H26</c:v>
                </c:pt>
                <c:pt idx="19">
                  <c:v>H27</c:v>
                </c:pt>
                <c:pt idx="20">
                  <c:v>H28</c:v>
                </c:pt>
                <c:pt idx="21">
                  <c:v>H29</c:v>
                </c:pt>
                <c:pt idx="22">
                  <c:v>H30</c:v>
                </c:pt>
                <c:pt idx="23">
                  <c:v>R1</c:v>
                </c:pt>
                <c:pt idx="24">
                  <c:v>R2</c:v>
                </c:pt>
              </c:strCache>
            </c:strRef>
          </c:cat>
          <c:val>
            <c:numRef>
              <c:f>年度!#REF!</c:f>
              <c:numCache>
                <c:formatCode>General</c:formatCode>
                <c:ptCount val="1"/>
                <c:pt idx="0">
                  <c:v>1</c:v>
                </c:pt>
              </c:numCache>
            </c:numRef>
          </c:val>
          <c:smooth val="0"/>
          <c:extLst>
            <c:ext xmlns:c16="http://schemas.microsoft.com/office/drawing/2014/chart" uri="{C3380CC4-5D6E-409C-BE32-E72D297353CC}">
              <c16:uniqueId val="{00000008-5E01-4156-892F-8072833C961B}"/>
            </c:ext>
          </c:extLst>
        </c:ser>
        <c:dLbls>
          <c:showLegendKey val="0"/>
          <c:showVal val="0"/>
          <c:showCatName val="0"/>
          <c:showSerName val="0"/>
          <c:showPercent val="0"/>
          <c:showBubbleSize val="0"/>
        </c:dLbls>
        <c:marker val="1"/>
        <c:smooth val="0"/>
        <c:axId val="113375488"/>
        <c:axId val="114835840"/>
      </c:lineChart>
      <c:catAx>
        <c:axId val="113375488"/>
        <c:scaling>
          <c:orientation val="minMax"/>
        </c:scaling>
        <c:delete val="0"/>
        <c:axPos val="b"/>
        <c:numFmt formatCode="General" sourceLinked="0"/>
        <c:majorTickMark val="out"/>
        <c:minorTickMark val="none"/>
        <c:tickLblPos val="nextTo"/>
        <c:txPr>
          <a:bodyPr/>
          <a:lstStyle/>
          <a:p>
            <a:pPr>
              <a:defRPr sz="800"/>
            </a:pPr>
            <a:endParaRPr lang="ja-JP"/>
          </a:p>
        </c:txPr>
        <c:crossAx val="114835840"/>
        <c:crosses val="autoZero"/>
        <c:auto val="1"/>
        <c:lblAlgn val="ctr"/>
        <c:lblOffset val="100"/>
        <c:noMultiLvlLbl val="0"/>
      </c:catAx>
      <c:valAx>
        <c:axId val="114835840"/>
        <c:scaling>
          <c:orientation val="minMax"/>
          <c:max val="3000"/>
          <c:min val="0"/>
        </c:scaling>
        <c:delete val="0"/>
        <c:axPos val="l"/>
        <c:majorGridlines/>
        <c:numFmt formatCode="#,##0_);[Red]\(#,##0\)" sourceLinked="1"/>
        <c:majorTickMark val="out"/>
        <c:minorTickMark val="none"/>
        <c:tickLblPos val="nextTo"/>
        <c:txPr>
          <a:bodyPr/>
          <a:lstStyle/>
          <a:p>
            <a:pPr>
              <a:defRPr sz="1050"/>
            </a:pPr>
            <a:endParaRPr lang="ja-JP"/>
          </a:p>
        </c:txPr>
        <c:crossAx val="113375488"/>
        <c:crosses val="autoZero"/>
        <c:crossBetween val="between"/>
        <c:majorUnit val="500"/>
      </c:valAx>
    </c:plotArea>
    <c:legend>
      <c:legendPos val="r"/>
      <c:legendEntry>
        <c:idx val="0"/>
        <c:txPr>
          <a:bodyPr/>
          <a:lstStyle/>
          <a:p>
            <a:pPr>
              <a:defRPr sz="1050"/>
            </a:pPr>
            <a:endParaRPr lang="ja-JP"/>
          </a:p>
        </c:txPr>
      </c:legendEntry>
      <c:legendEntry>
        <c:idx val="1"/>
        <c:txPr>
          <a:bodyPr/>
          <a:lstStyle/>
          <a:p>
            <a:pPr>
              <a:defRPr sz="1050"/>
            </a:pPr>
            <a:endParaRPr lang="ja-JP"/>
          </a:p>
        </c:txPr>
      </c:legendEntry>
      <c:legendEntry>
        <c:idx val="2"/>
        <c:delete val="1"/>
      </c:legendEntry>
      <c:layout>
        <c:manualLayout>
          <c:xMode val="edge"/>
          <c:yMode val="edge"/>
          <c:x val="0.68252624497761927"/>
          <c:y val="0.50579575061956883"/>
          <c:w val="0.20025731556300624"/>
          <c:h val="0.1172072730464018"/>
        </c:manualLayout>
      </c:layout>
      <c:overlay val="0"/>
      <c:spPr>
        <a:solidFill>
          <a:schemeClr val="bg2">
            <a:lumMod val="90000"/>
          </a:schemeClr>
        </a:solidFill>
      </c:spPr>
      <c:txPr>
        <a:bodyPr/>
        <a:lstStyle/>
        <a:p>
          <a:pPr>
            <a:defRPr sz="1050"/>
          </a:pPr>
          <a:endParaRPr lang="ja-JP"/>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621" cy="494813"/>
          </a:xfrm>
          <a:prstGeom prst="rect">
            <a:avLst/>
          </a:prstGeom>
        </p:spPr>
        <p:txBody>
          <a:bodyPr vert="horz" lIns="90628" tIns="45315" rIns="90628" bIns="45315" rtlCol="0"/>
          <a:lstStyle>
            <a:lvl1pPr algn="l">
              <a:defRPr sz="1100"/>
            </a:lvl1pPr>
          </a:lstStyle>
          <a:p>
            <a:endParaRPr kumimoji="1" lang="ja-JP" altLang="en-US" dirty="0"/>
          </a:p>
        </p:txBody>
      </p:sp>
      <p:sp>
        <p:nvSpPr>
          <p:cNvPr id="3" name="日付プレースホルダー 2"/>
          <p:cNvSpPr>
            <a:spLocks noGrp="1"/>
          </p:cNvSpPr>
          <p:nvPr>
            <p:ph type="dt" idx="1"/>
          </p:nvPr>
        </p:nvSpPr>
        <p:spPr>
          <a:xfrm>
            <a:off x="3815574" y="1"/>
            <a:ext cx="2918621" cy="494813"/>
          </a:xfrm>
          <a:prstGeom prst="rect">
            <a:avLst/>
          </a:prstGeom>
        </p:spPr>
        <p:txBody>
          <a:bodyPr vert="horz" lIns="90628" tIns="45315" rIns="90628" bIns="45315" rtlCol="0"/>
          <a:lstStyle>
            <a:lvl1pPr algn="r">
              <a:defRPr sz="1100"/>
            </a:lvl1pPr>
          </a:lstStyle>
          <a:p>
            <a:fld id="{3A357FBE-36E3-40CC-9587-59F548641C76}" type="datetimeFigureOut">
              <a:rPr kumimoji="1" lang="ja-JP" altLang="en-US" smtClean="0"/>
              <a:t>2021/4/22</a:t>
            </a:fld>
            <a:endParaRPr kumimoji="1" lang="ja-JP" altLang="en-US" dirty="0"/>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628" tIns="45315" rIns="90628" bIns="45315" rtlCol="0" anchor="ctr"/>
          <a:lstStyle/>
          <a:p>
            <a:endParaRPr lang="ja-JP" altLang="en-US" dirty="0"/>
          </a:p>
        </p:txBody>
      </p:sp>
      <p:sp>
        <p:nvSpPr>
          <p:cNvPr id="5" name="ノート プレースホルダー 4"/>
          <p:cNvSpPr>
            <a:spLocks noGrp="1"/>
          </p:cNvSpPr>
          <p:nvPr>
            <p:ph type="body" sz="quarter" idx="3"/>
          </p:nvPr>
        </p:nvSpPr>
        <p:spPr>
          <a:xfrm>
            <a:off x="673893" y="4747997"/>
            <a:ext cx="5387981" cy="3884437"/>
          </a:xfrm>
          <a:prstGeom prst="rect">
            <a:avLst/>
          </a:prstGeom>
        </p:spPr>
        <p:txBody>
          <a:bodyPr vert="horz" lIns="90628" tIns="45315" rIns="90628" bIns="453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28" tIns="45315" rIns="90628" bIns="45315" rtlCol="0" anchor="b"/>
          <a:lstStyle>
            <a:lvl1pPr algn="l">
              <a:defRPr sz="1100"/>
            </a:lvl1pPr>
          </a:lstStyle>
          <a:p>
            <a:endParaRPr kumimoji="1" lang="ja-JP" altLang="en-US" dirty="0"/>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28" tIns="45315" rIns="90628" bIns="45315" rtlCol="0" anchor="b"/>
          <a:lstStyle>
            <a:lvl1pPr algn="r">
              <a:defRPr sz="1100"/>
            </a:lvl1pPr>
          </a:lstStyle>
          <a:p>
            <a:fld id="{499F85C3-148F-4C1E-A3F1-9DA54D603C2C}" type="slidenum">
              <a:rPr kumimoji="1" lang="ja-JP" altLang="en-US" smtClean="0"/>
              <a:t>‹#›</a:t>
            </a:fld>
            <a:endParaRPr kumimoji="1" lang="ja-JP" altLang="en-US" dirty="0"/>
          </a:p>
        </p:txBody>
      </p:sp>
    </p:spTree>
    <p:extLst>
      <p:ext uri="{BB962C8B-B14F-4D97-AF65-F5344CB8AC3E}">
        <p14:creationId xmlns:p14="http://schemas.microsoft.com/office/powerpoint/2010/main" val="17012875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1E78E47-D81D-4E41-AC8C-65F6ECCE6AF1}" type="datetime1">
              <a:rPr kumimoji="1" lang="ja-JP" altLang="en-US" smtClean="0"/>
              <a:t>2021/4/22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074597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3101062-71EB-472C-B1B6-F4B6CA9541F5}" type="datetime1">
              <a:rPr kumimoji="1" lang="ja-JP" altLang="en-US" smtClean="0"/>
              <a:t>2021/4/22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3249205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F017943-922A-430C-A633-E016184FA334}" type="datetime1">
              <a:rPr kumimoji="1" lang="ja-JP" altLang="en-US" smtClean="0"/>
              <a:t>2021/4/22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96117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3B9BC7-E92F-4DEF-AB81-43B923EA7EC6}" type="datetime1">
              <a:rPr kumimoji="1" lang="ja-JP" altLang="en-US" smtClean="0"/>
              <a:t>2021/4/22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3492158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4F783F2-90AF-41A9-9EDA-BD51B4F1C735}" type="datetime1">
              <a:rPr kumimoji="1" lang="ja-JP" altLang="en-US" smtClean="0"/>
              <a:t>2021/4/22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410579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5BF4818-BC4F-4ED7-BBE7-F74B347F7166}" type="datetime1">
              <a:rPr kumimoji="1" lang="ja-JP" altLang="en-US" smtClean="0"/>
              <a:t>2021/4/22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3988514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8C78C7C-272D-42CC-A5E8-88FCB0F0D2F1}" type="datetime1">
              <a:rPr kumimoji="1" lang="ja-JP" altLang="en-US" smtClean="0"/>
              <a:t>2021/4/22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201340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CE6002C-DEC3-4E2F-9AD8-A18351B52D36}" type="datetime1">
              <a:rPr kumimoji="1" lang="ja-JP" altLang="en-US" smtClean="0"/>
              <a:t>2021/4/22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421143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6D6B3-9F90-4955-AEA3-D3C046A8538A}" type="datetime1">
              <a:rPr kumimoji="1" lang="ja-JP" altLang="en-US" smtClean="0"/>
              <a:t>2021/4/22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985740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DD861F-E5F5-4D18-910E-76566020BE03}" type="datetime1">
              <a:rPr kumimoji="1" lang="ja-JP" altLang="en-US" smtClean="0"/>
              <a:t>2021/4/22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84782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dirty="0"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EDEB43D-78D8-42F9-923F-C3C5FCF5AB96}" type="datetime1">
              <a:rPr kumimoji="1" lang="ja-JP" altLang="en-US" smtClean="0"/>
              <a:t>2021/4/22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101772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348FA1-42C8-479D-8C82-36BA6CDDBD79}" type="datetime1">
              <a:rPr kumimoji="1" lang="ja-JP" altLang="en-US" smtClean="0"/>
              <a:t>2021/4/22</a:t>
            </a:fld>
            <a:endParaRPr kumimoji="1" lang="ja-JP" alt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CDD5258-3D56-4636-8DD3-0556C87FE2ED}" type="slidenum">
              <a:rPr kumimoji="1" lang="ja-JP" altLang="en-US" smtClean="0"/>
              <a:t>‹#›</a:t>
            </a:fld>
            <a:endParaRPr kumimoji="1" lang="ja-JP" altLang="en-US" dirty="0"/>
          </a:p>
        </p:txBody>
      </p:sp>
    </p:spTree>
    <p:extLst>
      <p:ext uri="{BB962C8B-B14F-4D97-AF65-F5344CB8AC3E}">
        <p14:creationId xmlns:p14="http://schemas.microsoft.com/office/powerpoint/2010/main" val="36986722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4084" y="711497"/>
            <a:ext cx="6843441" cy="1458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991" tIns="31995" rIns="63991" bIns="31995" numCol="1" spcCol="0" rtlCol="0" fromWordArt="0" anchor="t" anchorCtr="0" forceAA="0" compatLnSpc="1">
            <a:prstTxWarp prst="textNoShape">
              <a:avLst/>
            </a:prstTxWarp>
            <a:noAutofit/>
          </a:bodyPr>
          <a:lstStyle/>
          <a:p>
            <a:pPr marL="85725" indent="100013">
              <a:spcAft>
                <a:spcPts val="300"/>
              </a:spcAft>
            </a:pPr>
            <a:r>
              <a:rPr lang="ja-JP" altLang="en-US" sz="1150" dirty="0">
                <a:solidFill>
                  <a:schemeClr val="tx1"/>
                </a:solidFill>
                <a:latin typeface="BIZ UDPゴシック" panose="020B0400000000000000" pitchFamily="50" charset="-128"/>
                <a:ea typeface="BIZ UDPゴシック" panose="020B0400000000000000" pitchFamily="50" charset="-128"/>
              </a:rPr>
              <a:t>鹿児島県信用保証協会</a:t>
            </a:r>
            <a:r>
              <a:rPr lang="en-US" altLang="ja-JP" sz="1150" dirty="0">
                <a:solidFill>
                  <a:schemeClr val="tx1"/>
                </a:solidFill>
                <a:latin typeface="BIZ UDPゴシック" panose="020B0400000000000000" pitchFamily="50" charset="-128"/>
                <a:ea typeface="BIZ UDPゴシック" panose="020B0400000000000000" pitchFamily="50" charset="-128"/>
              </a:rPr>
              <a:t>(</a:t>
            </a:r>
            <a:r>
              <a:rPr lang="ja-JP" altLang="en-US" sz="1150" dirty="0">
                <a:solidFill>
                  <a:schemeClr val="tx1"/>
                </a:solidFill>
                <a:latin typeface="BIZ UDPゴシック" panose="020B0400000000000000" pitchFamily="50" charset="-128"/>
                <a:ea typeface="BIZ UDPゴシック" panose="020B0400000000000000" pitchFamily="50" charset="-128"/>
              </a:rPr>
              <a:t>以下、「協会」</a:t>
            </a:r>
            <a:r>
              <a:rPr lang="en-US" altLang="ja-JP" sz="1150" dirty="0">
                <a:solidFill>
                  <a:schemeClr val="tx1"/>
                </a:solidFill>
                <a:latin typeface="BIZ UDPゴシック" panose="020B0400000000000000" pitchFamily="50" charset="-128"/>
                <a:ea typeface="BIZ UDPゴシック" panose="020B0400000000000000" pitchFamily="50" charset="-128"/>
              </a:rPr>
              <a:t>)</a:t>
            </a: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dirty="0" smtClean="0">
                <a:solidFill>
                  <a:schemeClr val="tx1"/>
                </a:solidFill>
                <a:latin typeface="BIZ UDPゴシック" panose="020B0400000000000000" pitchFamily="50" charset="-128"/>
                <a:ea typeface="BIZ UDPゴシック" panose="020B0400000000000000" pitchFamily="50" charset="-128"/>
              </a:rPr>
              <a:t>の令和２年度の保証実績は、新型コロナウイルス感染症に対する資金繰り対策として、国のセーフティネット保証や危機関連保証制度（以下、「コロナ資金」）を積極的に取り組んだ結果、</a:t>
            </a:r>
            <a:r>
              <a:rPr lang="ja-JP" altLang="en-US" sz="1150" u="sng" dirty="0" smtClean="0">
                <a:solidFill>
                  <a:schemeClr val="tx1"/>
                </a:solidFill>
                <a:latin typeface="BIZ UDPゴシック" panose="020B0400000000000000" pitchFamily="50" charset="-128"/>
                <a:ea typeface="BIZ UDPゴシック" panose="020B0400000000000000" pitchFamily="50" charset="-128"/>
              </a:rPr>
              <a:t>保証承諾額が</a:t>
            </a:r>
            <a:r>
              <a:rPr lang="en-US" altLang="ja-JP" sz="1150" u="sng" dirty="0" smtClean="0">
                <a:solidFill>
                  <a:schemeClr val="tx1"/>
                </a:solidFill>
                <a:latin typeface="BIZ UDPゴシック" panose="020B0400000000000000" pitchFamily="50" charset="-128"/>
                <a:ea typeface="BIZ UDPゴシック" panose="020B0400000000000000" pitchFamily="50" charset="-128"/>
              </a:rPr>
              <a:t>2,455</a:t>
            </a:r>
            <a:r>
              <a:rPr lang="ja-JP" altLang="en-US" sz="1150" u="sng" dirty="0">
                <a:solidFill>
                  <a:schemeClr val="tx1"/>
                </a:solidFill>
                <a:latin typeface="BIZ UDPゴシック" panose="020B0400000000000000" pitchFamily="50" charset="-128"/>
                <a:ea typeface="BIZ UDPゴシック" panose="020B0400000000000000" pitchFamily="50" charset="-128"/>
              </a:rPr>
              <a:t>億</a:t>
            </a:r>
            <a:r>
              <a:rPr lang="ja-JP" altLang="en-US" sz="1150" u="sng" dirty="0" smtClean="0">
                <a:solidFill>
                  <a:schemeClr val="tx1"/>
                </a:solidFill>
                <a:latin typeface="BIZ UDPゴシック" panose="020B0400000000000000" pitchFamily="50" charset="-128"/>
                <a:ea typeface="BIZ UDPゴシック" panose="020B0400000000000000" pitchFamily="50" charset="-128"/>
              </a:rPr>
              <a:t>円（対前年比</a:t>
            </a:r>
            <a:r>
              <a:rPr lang="en-US" altLang="ja-JP" sz="1150" u="sng" dirty="0" smtClean="0">
                <a:solidFill>
                  <a:schemeClr val="tx1"/>
                </a:solidFill>
                <a:latin typeface="BIZ UDPゴシック" panose="020B0400000000000000" pitchFamily="50" charset="-128"/>
                <a:ea typeface="BIZ UDPゴシック" panose="020B0400000000000000" pitchFamily="50" charset="-128"/>
              </a:rPr>
              <a:t>4.1</a:t>
            </a:r>
            <a:r>
              <a:rPr lang="ja-JP" altLang="en-US" sz="1150" u="sng" dirty="0" smtClean="0">
                <a:solidFill>
                  <a:schemeClr val="tx1"/>
                </a:solidFill>
                <a:latin typeface="BIZ UDPゴシック" panose="020B0400000000000000" pitchFamily="50" charset="-128"/>
                <a:ea typeface="BIZ UDPゴシック" panose="020B0400000000000000" pitchFamily="50" charset="-128"/>
              </a:rPr>
              <a:t>倍）、保証債務残高が</a:t>
            </a:r>
            <a:r>
              <a:rPr lang="en-US" altLang="ja-JP" sz="1150" u="sng" dirty="0" smtClean="0">
                <a:solidFill>
                  <a:schemeClr val="tx1"/>
                </a:solidFill>
                <a:latin typeface="BIZ UDPゴシック" panose="020B0400000000000000" pitchFamily="50" charset="-128"/>
                <a:ea typeface="BIZ UDPゴシック" panose="020B0400000000000000" pitchFamily="50" charset="-128"/>
              </a:rPr>
              <a:t>2,918</a:t>
            </a:r>
            <a:r>
              <a:rPr lang="ja-JP" altLang="en-US" sz="1150" u="sng" dirty="0" smtClean="0">
                <a:solidFill>
                  <a:schemeClr val="tx1"/>
                </a:solidFill>
                <a:latin typeface="BIZ UDPゴシック" panose="020B0400000000000000" pitchFamily="50" charset="-128"/>
                <a:ea typeface="BIZ UDPゴシック" panose="020B0400000000000000" pitchFamily="50" charset="-128"/>
              </a:rPr>
              <a:t>億円（対前年比</a:t>
            </a:r>
            <a:r>
              <a:rPr lang="en-US" altLang="ja-JP" sz="1150" u="sng" dirty="0" smtClean="0">
                <a:solidFill>
                  <a:schemeClr val="tx1"/>
                </a:solidFill>
                <a:latin typeface="BIZ UDPゴシック" panose="020B0400000000000000" pitchFamily="50" charset="-128"/>
                <a:ea typeface="BIZ UDPゴシック" panose="020B0400000000000000" pitchFamily="50" charset="-128"/>
              </a:rPr>
              <a:t>2.1</a:t>
            </a:r>
            <a:r>
              <a:rPr lang="ja-JP" altLang="en-US" sz="1150" u="sng" dirty="0" smtClean="0">
                <a:solidFill>
                  <a:schemeClr val="tx1"/>
                </a:solidFill>
                <a:latin typeface="BIZ UDPゴシック" panose="020B0400000000000000" pitchFamily="50" charset="-128"/>
                <a:ea typeface="BIZ UDPゴシック" panose="020B0400000000000000" pitchFamily="50" charset="-128"/>
              </a:rPr>
              <a:t>倍）と、いずれも過去最高金額を更新</a:t>
            </a:r>
            <a:r>
              <a:rPr lang="ja-JP" altLang="en-US" sz="1150" dirty="0" smtClean="0">
                <a:solidFill>
                  <a:schemeClr val="tx1"/>
                </a:solidFill>
                <a:latin typeface="BIZ UDPゴシック" panose="020B0400000000000000" pitchFamily="50" charset="-128"/>
                <a:ea typeface="BIZ UDPゴシック" panose="020B0400000000000000" pitchFamily="50" charset="-128"/>
              </a:rPr>
              <a:t>しました。</a:t>
            </a:r>
            <a:endParaRPr lang="en-US" altLang="ja-JP" sz="1150" dirty="0" smtClean="0">
              <a:solidFill>
                <a:schemeClr val="tx1"/>
              </a:solidFill>
              <a:latin typeface="BIZ UDPゴシック" panose="020B0400000000000000" pitchFamily="50" charset="-128"/>
              <a:ea typeface="BIZ UDPゴシック" panose="020B0400000000000000" pitchFamily="50" charset="-128"/>
            </a:endParaRPr>
          </a:p>
          <a:p>
            <a:pPr marL="85725" indent="100013">
              <a:spcAft>
                <a:spcPts val="300"/>
              </a:spcAft>
            </a:pPr>
            <a:r>
              <a:rPr lang="ja-JP" altLang="en-US" sz="1150" dirty="0" smtClean="0">
                <a:solidFill>
                  <a:schemeClr val="tx1"/>
                </a:solidFill>
                <a:latin typeface="BIZ UDPゴシック" panose="020B0400000000000000" pitchFamily="50" charset="-128"/>
                <a:ea typeface="BIZ UDPゴシック" panose="020B0400000000000000" pitchFamily="50" charset="-128"/>
              </a:rPr>
              <a:t>一方、中小企業者等が借入金の返済ができなくなった場合の代位弁済額は、これらの資金繰り</a:t>
            </a:r>
            <a:r>
              <a:rPr lang="ja-JP" altLang="en-US" sz="1150" dirty="0">
                <a:solidFill>
                  <a:schemeClr val="tx1"/>
                </a:solidFill>
                <a:latin typeface="BIZ UDPゴシック" panose="020B0400000000000000" pitchFamily="50" charset="-128"/>
                <a:ea typeface="BIZ UDPゴシック" panose="020B0400000000000000" pitchFamily="50" charset="-128"/>
              </a:rPr>
              <a:t>効果</a:t>
            </a:r>
            <a:r>
              <a:rPr lang="ja-JP" altLang="en-US" sz="1150" dirty="0" smtClean="0">
                <a:solidFill>
                  <a:schemeClr val="tx1"/>
                </a:solidFill>
                <a:latin typeface="BIZ UDPゴシック" panose="020B0400000000000000" pitchFamily="50" charset="-128"/>
                <a:ea typeface="BIZ UDPゴシック" panose="020B0400000000000000" pitchFamily="50" charset="-128"/>
              </a:rPr>
              <a:t>などから、</a:t>
            </a:r>
            <a:r>
              <a:rPr lang="en-US" altLang="ja-JP" sz="1150" dirty="0" smtClean="0">
                <a:solidFill>
                  <a:schemeClr val="tx1"/>
                </a:solidFill>
                <a:latin typeface="BIZ UDPゴシック" panose="020B0400000000000000" pitchFamily="50" charset="-128"/>
                <a:ea typeface="BIZ UDPゴシック" panose="020B0400000000000000" pitchFamily="50" charset="-128"/>
              </a:rPr>
              <a:t>20</a:t>
            </a:r>
            <a:r>
              <a:rPr lang="ja-JP" altLang="en-US" sz="1150" dirty="0" smtClean="0">
                <a:solidFill>
                  <a:schemeClr val="tx1"/>
                </a:solidFill>
                <a:latin typeface="BIZ UDPゴシック" panose="020B0400000000000000" pitchFamily="50" charset="-128"/>
                <a:ea typeface="BIZ UDPゴシック" panose="020B0400000000000000" pitchFamily="50" charset="-128"/>
              </a:rPr>
              <a:t>億円（対前年比</a:t>
            </a:r>
            <a:r>
              <a:rPr lang="en-US" altLang="ja-JP" sz="1150" dirty="0" smtClean="0">
                <a:solidFill>
                  <a:schemeClr val="tx1"/>
                </a:solidFill>
                <a:latin typeface="BIZ UDPゴシック" panose="020B0400000000000000" pitchFamily="50" charset="-128"/>
                <a:ea typeface="BIZ UDPゴシック" panose="020B0400000000000000" pitchFamily="50" charset="-128"/>
              </a:rPr>
              <a:t>0.7</a:t>
            </a:r>
            <a:r>
              <a:rPr lang="ja-JP" altLang="en-US" sz="1150" dirty="0" smtClean="0">
                <a:solidFill>
                  <a:schemeClr val="tx1"/>
                </a:solidFill>
                <a:latin typeface="BIZ UDPゴシック" panose="020B0400000000000000" pitchFamily="50" charset="-128"/>
                <a:ea typeface="BIZ UDPゴシック" panose="020B0400000000000000" pitchFamily="50" charset="-128"/>
              </a:rPr>
              <a:t>倍）に留まっていますが、</a:t>
            </a:r>
            <a:r>
              <a:rPr lang="ja-JP" altLang="en-US" sz="1150" dirty="0">
                <a:solidFill>
                  <a:schemeClr val="tx1"/>
                </a:solidFill>
                <a:latin typeface="BIZ UDPゴシック" panose="020B0400000000000000" pitchFamily="50" charset="-128"/>
                <a:ea typeface="BIZ UDPゴシック" panose="020B0400000000000000" pitchFamily="50" charset="-128"/>
              </a:rPr>
              <a:t>今後</a:t>
            </a:r>
            <a:r>
              <a:rPr lang="ja-JP" altLang="en-US" sz="1150" dirty="0" smtClean="0">
                <a:solidFill>
                  <a:schemeClr val="tx1"/>
                </a:solidFill>
                <a:latin typeface="BIZ UDPゴシック" panose="020B0400000000000000" pitchFamily="50" charset="-128"/>
                <a:ea typeface="BIZ UDPゴシック" panose="020B0400000000000000" pitchFamily="50" charset="-128"/>
              </a:rPr>
              <a:t>コロナ感染症の影響による代位弁済の動向を</a:t>
            </a:r>
            <a:r>
              <a:rPr lang="ja-JP" altLang="en-US" sz="1150" dirty="0">
                <a:solidFill>
                  <a:schemeClr val="tx1"/>
                </a:solidFill>
                <a:latin typeface="BIZ UDPゴシック" panose="020B0400000000000000" pitchFamily="50" charset="-128"/>
                <a:ea typeface="BIZ UDPゴシック" panose="020B0400000000000000" pitchFamily="50" charset="-128"/>
              </a:rPr>
              <a:t>注視</a:t>
            </a:r>
            <a:r>
              <a:rPr lang="ja-JP" altLang="en-US" sz="1150" dirty="0" smtClean="0">
                <a:solidFill>
                  <a:schemeClr val="tx1"/>
                </a:solidFill>
                <a:latin typeface="BIZ UDPゴシック" panose="020B0400000000000000" pitchFamily="50" charset="-128"/>
                <a:ea typeface="BIZ UDPゴシック" panose="020B0400000000000000" pitchFamily="50" charset="-128"/>
              </a:rPr>
              <a:t>していく必要があります。</a:t>
            </a:r>
            <a:endParaRPr lang="en-US" altLang="ja-JP" sz="1150" dirty="0" smtClean="0">
              <a:solidFill>
                <a:schemeClr val="tx1"/>
              </a:solidFill>
              <a:latin typeface="BIZ UDPゴシック" panose="020B0400000000000000" pitchFamily="50" charset="-128"/>
              <a:ea typeface="BIZ UDPゴシック" panose="020B0400000000000000" pitchFamily="50" charset="-128"/>
            </a:endParaRPr>
          </a:p>
          <a:p>
            <a:pPr marL="85725" indent="100013">
              <a:spcAft>
                <a:spcPts val="300"/>
              </a:spcAft>
            </a:pPr>
            <a:r>
              <a:rPr lang="ja-JP" altLang="en-US" sz="1150" dirty="0" smtClean="0">
                <a:solidFill>
                  <a:schemeClr val="tx1"/>
                </a:solidFill>
                <a:latin typeface="BIZ UDPゴシック" panose="020B0400000000000000" pitchFamily="50" charset="-128"/>
                <a:ea typeface="BIZ UDPゴシック" panose="020B0400000000000000" pitchFamily="50" charset="-128"/>
              </a:rPr>
              <a:t>このた</a:t>
            </a:r>
            <a:r>
              <a:rPr lang="ja-JP" altLang="en-US" sz="1150" dirty="0">
                <a:solidFill>
                  <a:schemeClr val="tx1"/>
                </a:solidFill>
                <a:latin typeface="BIZ UDPゴシック" panose="020B0400000000000000" pitchFamily="50" charset="-128"/>
                <a:ea typeface="BIZ UDPゴシック" panose="020B0400000000000000" pitchFamily="50" charset="-128"/>
              </a:rPr>
              <a:t>め</a:t>
            </a:r>
            <a:r>
              <a:rPr lang="ja-JP" altLang="en-US" sz="1150" dirty="0" smtClean="0">
                <a:solidFill>
                  <a:schemeClr val="tx1"/>
                </a:solidFill>
                <a:latin typeface="BIZ UDPゴシック" panose="020B0400000000000000" pitchFamily="50" charset="-128"/>
                <a:ea typeface="BIZ UDPゴシック" panose="020B0400000000000000" pitchFamily="50" charset="-128"/>
              </a:rPr>
              <a:t>、協会では、金融機関や関係機関と連携のもと、国の新たなコロナ関連保証制度や協会独自の保証制度を活用し、中小企業の安定的な資金繰りを支援するとともに、これまで当協会が積み重ねてきた専門家派遣や事業承継支援等のノウハウを活用し、中小企業者の経営課題の解決に向けた支援を実施してまいります。　</a:t>
            </a:r>
            <a:endParaRPr lang="en-US" altLang="ja-JP" sz="1150" dirty="0" smtClean="0">
              <a:solidFill>
                <a:schemeClr val="tx1"/>
              </a:solidFill>
              <a:latin typeface="BIZ UDPゴシック" panose="020B0400000000000000" pitchFamily="50" charset="-128"/>
              <a:ea typeface="BIZ UDPゴシック" panose="020B0400000000000000" pitchFamily="50" charset="-128"/>
            </a:endParaRPr>
          </a:p>
        </p:txBody>
      </p:sp>
      <p:sp>
        <p:nvSpPr>
          <p:cNvPr id="2" name="タイトル 1"/>
          <p:cNvSpPr>
            <a:spLocks noGrp="1"/>
          </p:cNvSpPr>
          <p:nvPr>
            <p:ph type="title"/>
          </p:nvPr>
        </p:nvSpPr>
        <p:spPr>
          <a:xfrm>
            <a:off x="16804" y="333953"/>
            <a:ext cx="6841195" cy="347766"/>
          </a:xfrm>
        </p:spPr>
        <p:txBody>
          <a:bodyPr anchor="t">
            <a:noAutofit/>
          </a:bodyPr>
          <a:lstStyle/>
          <a:p>
            <a:pPr algn="ctr">
              <a:lnSpc>
                <a:spcPct val="100000"/>
              </a:lnSpc>
              <a:spcBef>
                <a:spcPts val="1200"/>
              </a:spcBef>
            </a:pPr>
            <a:r>
              <a:rPr lang="ja-JP" altLang="en-US" sz="1400" b="1" dirty="0" smtClean="0">
                <a:latin typeface="BIZ UDPゴシック" panose="020B0400000000000000" pitchFamily="50" charset="-128"/>
                <a:ea typeface="BIZ UDPゴシック" panose="020B0400000000000000" pitchFamily="50" charset="-128"/>
              </a:rPr>
              <a:t>令和２年度の保証実績（４～</a:t>
            </a:r>
            <a:r>
              <a:rPr lang="en-US" altLang="ja-JP" sz="1400" b="1" dirty="0">
                <a:latin typeface="BIZ UDPゴシック" panose="020B0400000000000000" pitchFamily="50" charset="-128"/>
                <a:ea typeface="BIZ UDPゴシック" panose="020B0400000000000000" pitchFamily="50" charset="-128"/>
              </a:rPr>
              <a:t>3</a:t>
            </a:r>
            <a:r>
              <a:rPr lang="ja-JP" altLang="en-US" sz="1400" b="1" dirty="0" smtClean="0">
                <a:latin typeface="BIZ UDPゴシック" panose="020B0400000000000000" pitchFamily="50" charset="-128"/>
                <a:ea typeface="BIZ UDPゴシック" panose="020B0400000000000000" pitchFamily="50" charset="-128"/>
              </a:rPr>
              <a:t>月）がまとまりました</a:t>
            </a:r>
            <a:endParaRPr lang="ja-JP" altLang="en-US" sz="1050" b="1" dirty="0">
              <a:latin typeface="BIZ UDPゴシック" panose="020B0400000000000000" pitchFamily="50" charset="-128"/>
              <a:ea typeface="BIZ UDPゴシック" panose="020B0400000000000000" pitchFamily="50" charset="-128"/>
            </a:endParaRPr>
          </a:p>
        </p:txBody>
      </p:sp>
      <p:sp>
        <p:nvSpPr>
          <p:cNvPr id="12" name="正方形/長方形 11"/>
          <p:cNvSpPr/>
          <p:nvPr/>
        </p:nvSpPr>
        <p:spPr>
          <a:xfrm>
            <a:off x="9527" y="-30642"/>
            <a:ext cx="6857998" cy="338554"/>
          </a:xfrm>
          <a:prstGeom prst="rect">
            <a:avLst/>
          </a:prstGeom>
          <a:solidFill>
            <a:srgbClr val="00B0F0"/>
          </a:solidFill>
          <a:ln>
            <a:solidFill>
              <a:srgbClr val="00B0F0"/>
            </a:solidFill>
          </a:ln>
        </p:spPr>
        <p:txBody>
          <a:bodyPr wrap="square">
            <a:spAutoFit/>
          </a:bodyPr>
          <a:lstStyle/>
          <a:p>
            <a:r>
              <a:rPr lang="ja-JP" altLang="en-US" sz="1600" b="1" u="sng" dirty="0">
                <a:solidFill>
                  <a:schemeClr val="bg1"/>
                </a:solidFill>
              </a:rPr>
              <a:t>報道</a:t>
            </a:r>
            <a:r>
              <a:rPr lang="ja-JP" altLang="ja-JP" sz="1600" b="1" u="sng" dirty="0" smtClean="0">
                <a:solidFill>
                  <a:schemeClr val="bg1"/>
                </a:solidFill>
              </a:rPr>
              <a:t>資料</a:t>
            </a:r>
            <a:r>
              <a:rPr lang="ja-JP" altLang="en-US" sz="1600" b="1" u="sng" dirty="0" smtClean="0">
                <a:solidFill>
                  <a:schemeClr val="bg1"/>
                </a:solidFill>
              </a:rPr>
              <a:t>プレスリリース　会社名　</a:t>
            </a:r>
            <a:r>
              <a:rPr lang="ja-JP" altLang="ja-JP" sz="1600" b="1" u="sng" dirty="0" smtClean="0">
                <a:solidFill>
                  <a:schemeClr val="bg1"/>
                </a:solidFill>
              </a:rPr>
              <a:t>鹿児島県</a:t>
            </a:r>
            <a:r>
              <a:rPr lang="ja-JP" altLang="ja-JP" sz="1600" b="1" u="sng" dirty="0">
                <a:solidFill>
                  <a:schemeClr val="bg1"/>
                </a:solidFill>
              </a:rPr>
              <a:t>信用保証協会　</a:t>
            </a:r>
            <a:r>
              <a:rPr lang="ja-JP" altLang="ja-JP" sz="1600" b="1" u="sng" dirty="0" smtClean="0">
                <a:solidFill>
                  <a:schemeClr val="bg1"/>
                </a:solidFill>
              </a:rPr>
              <a:t>日付</a:t>
            </a:r>
            <a:r>
              <a:rPr lang="en-US" altLang="ja-JP" sz="1600" b="1" u="sng" dirty="0" smtClean="0">
                <a:solidFill>
                  <a:schemeClr val="bg1"/>
                </a:solidFill>
              </a:rPr>
              <a:t>R3.4.</a:t>
            </a:r>
            <a:r>
              <a:rPr lang="en-US" altLang="ja-JP" sz="1600" b="1" u="sng" dirty="0">
                <a:solidFill>
                  <a:schemeClr val="bg1"/>
                </a:solidFill>
              </a:rPr>
              <a:t>21</a:t>
            </a:r>
            <a:endParaRPr lang="en-US" altLang="ja-JP" sz="1600" b="1" u="sng" dirty="0" smtClean="0">
              <a:solidFill>
                <a:schemeClr val="bg1"/>
              </a:solidFill>
            </a:endParaRPr>
          </a:p>
        </p:txBody>
      </p:sp>
      <p:sp>
        <p:nvSpPr>
          <p:cNvPr id="13" name="正方形/長方形 12"/>
          <p:cNvSpPr/>
          <p:nvPr/>
        </p:nvSpPr>
        <p:spPr>
          <a:xfrm>
            <a:off x="1" y="9739582"/>
            <a:ext cx="6857998" cy="204518"/>
          </a:xfrm>
          <a:prstGeom prst="rect">
            <a:avLst/>
          </a:prstGeom>
          <a:solidFill>
            <a:srgbClr val="00B0F0"/>
          </a:solidFill>
          <a:ln>
            <a:solidFill>
              <a:srgbClr val="00B0F0"/>
            </a:solidFill>
          </a:ln>
        </p:spPr>
        <p:txBody>
          <a:bodyPr wrap="square">
            <a:noAutofit/>
          </a:bodyPr>
          <a:lstStyle/>
          <a:p>
            <a:endParaRPr lang="ja-JP" altLang="ja-JP" sz="1600" dirty="0">
              <a:solidFill>
                <a:schemeClr val="bg1"/>
              </a:solidFill>
            </a:endParaRPr>
          </a:p>
        </p:txBody>
      </p:sp>
      <p:cxnSp>
        <p:nvCxnSpPr>
          <p:cNvPr id="21" name="直線コネクタ 20"/>
          <p:cNvCxnSpPr/>
          <p:nvPr/>
        </p:nvCxnSpPr>
        <p:spPr>
          <a:xfrm>
            <a:off x="16804" y="697233"/>
            <a:ext cx="6850721"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4318082C-F347-4210-9C0A-A3BA9EE25687}"/>
              </a:ext>
            </a:extLst>
          </p:cNvPr>
          <p:cNvSpPr txBox="1"/>
          <p:nvPr/>
        </p:nvSpPr>
        <p:spPr>
          <a:xfrm>
            <a:off x="16804" y="6604728"/>
            <a:ext cx="4267378" cy="253916"/>
          </a:xfrm>
          <a:prstGeom prst="rect">
            <a:avLst/>
          </a:prstGeom>
          <a:noFill/>
        </p:spPr>
        <p:txBody>
          <a:bodyPr wrap="square" rtlCol="0">
            <a:spAutoFit/>
          </a:bodyPr>
          <a:lstStyle/>
          <a:p>
            <a:r>
              <a:rPr lang="en-US" altLang="ja-JP" sz="1050" b="1" dirty="0" smtClean="0">
                <a:solidFill>
                  <a:schemeClr val="tx1">
                    <a:lumMod val="75000"/>
                    <a:lumOff val="25000"/>
                  </a:schemeClr>
                </a:solidFill>
                <a:latin typeface="メイリオ" panose="020B0604030504040204" pitchFamily="50" charset="-128"/>
              </a:rPr>
              <a:t>【</a:t>
            </a:r>
            <a:r>
              <a:rPr lang="ja-JP" altLang="en-US" sz="1050" b="1" dirty="0" smtClean="0">
                <a:solidFill>
                  <a:schemeClr val="tx1">
                    <a:lumMod val="75000"/>
                    <a:lumOff val="25000"/>
                  </a:schemeClr>
                </a:solidFill>
                <a:latin typeface="メイリオ" panose="020B0604030504040204" pitchFamily="50" charset="-128"/>
              </a:rPr>
              <a:t>保証</a:t>
            </a:r>
            <a:r>
              <a:rPr lang="ja-JP" altLang="en-US" sz="1050" b="1" dirty="0">
                <a:solidFill>
                  <a:schemeClr val="tx1">
                    <a:lumMod val="75000"/>
                    <a:lumOff val="25000"/>
                  </a:schemeClr>
                </a:solidFill>
                <a:latin typeface="メイリオ" panose="020B0604030504040204" pitchFamily="50" charset="-128"/>
              </a:rPr>
              <a:t>承諾額と保証債務残高の</a:t>
            </a:r>
            <a:r>
              <a:rPr lang="ja-JP" altLang="en-US" sz="1050" b="1" dirty="0" smtClean="0">
                <a:solidFill>
                  <a:schemeClr val="tx1">
                    <a:lumMod val="75000"/>
                    <a:lumOff val="25000"/>
                  </a:schemeClr>
                </a:solidFill>
                <a:latin typeface="メイリオ" panose="020B0604030504040204" pitchFamily="50" charset="-128"/>
              </a:rPr>
              <a:t>推移</a:t>
            </a:r>
            <a:r>
              <a:rPr lang="en-US" altLang="ja-JP" sz="1050" b="1" dirty="0" smtClean="0">
                <a:solidFill>
                  <a:schemeClr val="tx1">
                    <a:lumMod val="75000"/>
                    <a:lumOff val="25000"/>
                  </a:schemeClr>
                </a:solidFill>
                <a:latin typeface="メイリオ" panose="020B0604030504040204" pitchFamily="50" charset="-128"/>
              </a:rPr>
              <a:t>】</a:t>
            </a:r>
            <a:r>
              <a:rPr lang="ja-JP" altLang="en-US" sz="1050" dirty="0" smtClean="0">
                <a:solidFill>
                  <a:schemeClr val="tx1">
                    <a:lumMod val="75000"/>
                    <a:lumOff val="25000"/>
                  </a:schemeClr>
                </a:solidFill>
                <a:latin typeface="メイリオ" panose="020B0604030504040204" pitchFamily="50" charset="-128"/>
              </a:rPr>
              <a:t>（単位：億円）</a:t>
            </a:r>
            <a:endParaRPr lang="ja-JP" altLang="en-US" sz="1050" dirty="0">
              <a:solidFill>
                <a:schemeClr val="tx1">
                  <a:lumMod val="75000"/>
                  <a:lumOff val="25000"/>
                </a:schemeClr>
              </a:solidFill>
              <a:latin typeface="メイリオ" panose="020B0604030504040204" pitchFamily="50" charset="-128"/>
            </a:endParaRPr>
          </a:p>
        </p:txBody>
      </p:sp>
      <p:graphicFrame>
        <p:nvGraphicFramePr>
          <p:cNvPr id="31" name="グラフ 30"/>
          <p:cNvGraphicFramePr>
            <a:graphicFrameLocks/>
          </p:cNvGraphicFramePr>
          <p:nvPr>
            <p:extLst>
              <p:ext uri="{D42A27DB-BD31-4B8C-83A1-F6EECF244321}">
                <p14:modId xmlns:p14="http://schemas.microsoft.com/office/powerpoint/2010/main" val="1987488828"/>
              </p:ext>
            </p:extLst>
          </p:nvPr>
        </p:nvGraphicFramePr>
        <p:xfrm>
          <a:off x="1" y="6790024"/>
          <a:ext cx="6695281" cy="2987965"/>
        </p:xfrm>
        <a:graphic>
          <a:graphicData uri="http://schemas.openxmlformats.org/drawingml/2006/chart">
            <c:chart xmlns:c="http://schemas.openxmlformats.org/drawingml/2006/chart" xmlns:r="http://schemas.openxmlformats.org/officeDocument/2006/relationships" r:id="rId2"/>
          </a:graphicData>
        </a:graphic>
      </p:graphicFrame>
      <p:sp>
        <p:nvSpPr>
          <p:cNvPr id="17" name="正方形/長方形 16"/>
          <p:cNvSpPr/>
          <p:nvPr/>
        </p:nvSpPr>
        <p:spPr>
          <a:xfrm>
            <a:off x="731497" y="6840054"/>
            <a:ext cx="2512226" cy="300082"/>
          </a:xfrm>
          <a:prstGeom prst="rect">
            <a:avLst/>
          </a:prstGeom>
        </p:spPr>
        <p:txBody>
          <a:bodyPr wrap="none">
            <a:spAutoFit/>
          </a:bodyPr>
          <a:lstStyle/>
          <a:p>
            <a:pPr>
              <a:lnSpc>
                <a:spcPct val="150000"/>
              </a:lnSpc>
            </a:pPr>
            <a:r>
              <a:rPr lang="ja-JP" altLang="en-US" sz="900" b="1" dirty="0" smtClean="0">
                <a:solidFill>
                  <a:schemeClr val="accent1"/>
                </a:solidFill>
                <a:latin typeface="メイリオ" panose="020B0604030504040204" pitchFamily="50" charset="-128"/>
                <a:ea typeface="メイリオ" panose="020B0604030504040204" pitchFamily="50" charset="-128"/>
              </a:rPr>
              <a:t>（</a:t>
            </a:r>
            <a:r>
              <a:rPr lang="en-US" altLang="ja-JP" sz="900" b="1" dirty="0" smtClean="0">
                <a:solidFill>
                  <a:schemeClr val="accent1"/>
                </a:solidFill>
                <a:latin typeface="メイリオ" panose="020B0604030504040204" pitchFamily="50" charset="-128"/>
                <a:ea typeface="メイリオ" panose="020B0604030504040204" pitchFamily="50" charset="-128"/>
              </a:rPr>
              <a:t>H</a:t>
            </a:r>
            <a:r>
              <a:rPr lang="en-US" altLang="ja-JP" sz="900" b="1" dirty="0">
                <a:solidFill>
                  <a:schemeClr val="accent1"/>
                </a:solidFill>
                <a:latin typeface="メイリオ" panose="020B0604030504040204" pitchFamily="50" charset="-128"/>
                <a:ea typeface="メイリオ" panose="020B0604030504040204" pitchFamily="50" charset="-128"/>
              </a:rPr>
              <a:t>10</a:t>
            </a:r>
            <a:r>
              <a:rPr lang="ja-JP" altLang="en-US" sz="900" b="1" dirty="0" smtClean="0">
                <a:solidFill>
                  <a:schemeClr val="accent1"/>
                </a:solidFill>
                <a:latin typeface="メイリオ" panose="020B0604030504040204" pitchFamily="50" charset="-128"/>
                <a:ea typeface="メイリオ" panose="020B0604030504040204" pitchFamily="50" charset="-128"/>
              </a:rPr>
              <a:t>年</a:t>
            </a:r>
            <a:r>
              <a:rPr lang="ja-JP" altLang="en-US" sz="900" b="1" dirty="0">
                <a:solidFill>
                  <a:schemeClr val="accent1"/>
                </a:solidFill>
                <a:latin typeface="メイリオ" panose="020B0604030504040204" pitchFamily="50" charset="-128"/>
                <a:ea typeface="メイリオ" panose="020B0604030504040204" pitchFamily="50" charset="-128"/>
              </a:rPr>
              <a:t>　</a:t>
            </a:r>
            <a:r>
              <a:rPr lang="ja-JP" altLang="en-US" sz="900" b="1" dirty="0" smtClean="0">
                <a:solidFill>
                  <a:schemeClr val="accent1"/>
                </a:solidFill>
                <a:latin typeface="メイリオ" panose="020B0604030504040204" pitchFamily="50" charset="-128"/>
                <a:ea typeface="メイリオ" panose="020B0604030504040204" pitchFamily="50" charset="-128"/>
              </a:rPr>
              <a:t>国内における</a:t>
            </a:r>
            <a:r>
              <a:rPr lang="ja-JP" altLang="en-US" sz="900" b="1" dirty="0">
                <a:solidFill>
                  <a:schemeClr val="accent1"/>
                </a:solidFill>
                <a:latin typeface="メイリオ" panose="020B0604030504040204" pitchFamily="50" charset="-128"/>
                <a:ea typeface="メイリオ" panose="020B0604030504040204" pitchFamily="50" charset="-128"/>
              </a:rPr>
              <a:t>金融システム不安）</a:t>
            </a:r>
            <a:endParaRPr lang="en-US" altLang="ja-JP" sz="900" b="1" dirty="0">
              <a:solidFill>
                <a:schemeClr val="accent1"/>
              </a:solidFill>
              <a:latin typeface="メイリオ" panose="020B0604030504040204" pitchFamily="50" charset="-128"/>
              <a:ea typeface="メイリオ" panose="020B0604030504040204" pitchFamily="50" charset="-128"/>
            </a:endParaRPr>
          </a:p>
        </p:txBody>
      </p:sp>
      <p:sp>
        <p:nvSpPr>
          <p:cNvPr id="26" name="正方形/長方形 25"/>
          <p:cNvSpPr/>
          <p:nvPr/>
        </p:nvSpPr>
        <p:spPr>
          <a:xfrm>
            <a:off x="4700775" y="6666334"/>
            <a:ext cx="2325936" cy="300082"/>
          </a:xfrm>
          <a:prstGeom prst="rect">
            <a:avLst/>
          </a:prstGeom>
        </p:spPr>
        <p:txBody>
          <a:bodyPr wrap="square">
            <a:spAutoFit/>
          </a:bodyPr>
          <a:lstStyle/>
          <a:p>
            <a:pPr>
              <a:lnSpc>
                <a:spcPct val="150000"/>
              </a:lnSpc>
            </a:pPr>
            <a:r>
              <a:rPr lang="ja-JP" altLang="en-US" sz="900" b="1" dirty="0" smtClean="0">
                <a:solidFill>
                  <a:schemeClr val="accent1"/>
                </a:solidFill>
                <a:latin typeface="メイリオ" panose="020B0604030504040204" pitchFamily="50" charset="-128"/>
                <a:ea typeface="メイリオ" panose="020B0604030504040204" pitchFamily="50" charset="-128"/>
              </a:rPr>
              <a:t>（</a:t>
            </a:r>
            <a:r>
              <a:rPr lang="en-US" altLang="ja-JP" sz="900" b="1" dirty="0" smtClean="0">
                <a:solidFill>
                  <a:schemeClr val="accent1"/>
                </a:solidFill>
                <a:latin typeface="メイリオ" panose="020B0604030504040204" pitchFamily="50" charset="-128"/>
                <a:ea typeface="メイリオ" panose="020B0604030504040204" pitchFamily="50" charset="-128"/>
              </a:rPr>
              <a:t>R</a:t>
            </a:r>
            <a:r>
              <a:rPr lang="en-US" altLang="ja-JP" sz="900" b="1" dirty="0">
                <a:solidFill>
                  <a:schemeClr val="accent1"/>
                </a:solidFill>
                <a:latin typeface="メイリオ" panose="020B0604030504040204" pitchFamily="50" charset="-128"/>
                <a:ea typeface="メイリオ" panose="020B0604030504040204" pitchFamily="50" charset="-128"/>
              </a:rPr>
              <a:t>2</a:t>
            </a:r>
            <a:r>
              <a:rPr lang="ja-JP" altLang="en-US" sz="900" b="1" dirty="0" smtClean="0">
                <a:solidFill>
                  <a:schemeClr val="accent1"/>
                </a:solidFill>
                <a:latin typeface="メイリオ" panose="020B0604030504040204" pitchFamily="50" charset="-128"/>
                <a:ea typeface="メイリオ" panose="020B0604030504040204" pitchFamily="50" charset="-128"/>
              </a:rPr>
              <a:t>年</a:t>
            </a:r>
            <a:r>
              <a:rPr lang="ja-JP" altLang="en-US" sz="900" b="1" dirty="0">
                <a:solidFill>
                  <a:schemeClr val="accent1"/>
                </a:solidFill>
                <a:latin typeface="メイリオ" panose="020B0604030504040204" pitchFamily="50" charset="-128"/>
                <a:ea typeface="メイリオ" panose="020B0604030504040204" pitchFamily="50" charset="-128"/>
              </a:rPr>
              <a:t>　</a:t>
            </a:r>
            <a:r>
              <a:rPr lang="ja-JP" altLang="en-US" sz="900" b="1" dirty="0" smtClean="0">
                <a:solidFill>
                  <a:schemeClr val="accent1"/>
                </a:solidFill>
                <a:latin typeface="メイリオ" panose="020B0604030504040204" pitchFamily="50" charset="-128"/>
                <a:ea typeface="メイリオ" panose="020B0604030504040204" pitchFamily="50" charset="-128"/>
              </a:rPr>
              <a:t>新型コロナウイルス感染症）</a:t>
            </a:r>
            <a:endParaRPr lang="en-US" altLang="ja-JP" sz="900" b="1" dirty="0">
              <a:solidFill>
                <a:schemeClr val="accent1"/>
              </a:solidFill>
              <a:latin typeface="メイリオ" panose="020B0604030504040204" pitchFamily="50" charset="-128"/>
              <a:ea typeface="メイリオ" panose="020B0604030504040204" pitchFamily="50" charset="-128"/>
            </a:endParaRPr>
          </a:p>
        </p:txBody>
      </p:sp>
      <p:sp>
        <p:nvSpPr>
          <p:cNvPr id="19" name="正方形/長方形 18"/>
          <p:cNvSpPr/>
          <p:nvPr/>
        </p:nvSpPr>
        <p:spPr>
          <a:xfrm>
            <a:off x="2934247" y="7139321"/>
            <a:ext cx="2433378" cy="300082"/>
          </a:xfrm>
          <a:prstGeom prst="rect">
            <a:avLst/>
          </a:prstGeom>
        </p:spPr>
        <p:txBody>
          <a:bodyPr wrap="square">
            <a:spAutoFit/>
          </a:bodyPr>
          <a:lstStyle/>
          <a:p>
            <a:pPr>
              <a:lnSpc>
                <a:spcPct val="150000"/>
              </a:lnSpc>
            </a:pPr>
            <a:r>
              <a:rPr lang="ja-JP" altLang="en-US" sz="900" b="1" dirty="0" smtClean="0">
                <a:solidFill>
                  <a:schemeClr val="accent1"/>
                </a:solidFill>
                <a:latin typeface="メイリオ" panose="020B0604030504040204" pitchFamily="50" charset="-128"/>
                <a:ea typeface="メイリオ" panose="020B0604030504040204" pitchFamily="50" charset="-128"/>
              </a:rPr>
              <a:t>（</a:t>
            </a:r>
            <a:r>
              <a:rPr lang="en-US" altLang="ja-JP" sz="900" b="1" dirty="0" smtClean="0">
                <a:solidFill>
                  <a:schemeClr val="accent1"/>
                </a:solidFill>
                <a:latin typeface="メイリオ" panose="020B0604030504040204" pitchFamily="50" charset="-128"/>
                <a:ea typeface="メイリオ" panose="020B0604030504040204" pitchFamily="50" charset="-128"/>
              </a:rPr>
              <a:t>H</a:t>
            </a:r>
            <a:r>
              <a:rPr lang="en-US" altLang="ja-JP" sz="900" b="1" dirty="0">
                <a:solidFill>
                  <a:schemeClr val="accent1"/>
                </a:solidFill>
                <a:latin typeface="メイリオ" panose="020B0604030504040204" pitchFamily="50" charset="-128"/>
                <a:ea typeface="メイリオ" panose="020B0604030504040204" pitchFamily="50" charset="-128"/>
              </a:rPr>
              <a:t>20</a:t>
            </a:r>
            <a:r>
              <a:rPr lang="ja-JP" altLang="en-US" sz="900" b="1" dirty="0" smtClean="0">
                <a:solidFill>
                  <a:schemeClr val="accent1"/>
                </a:solidFill>
                <a:latin typeface="メイリオ" panose="020B0604030504040204" pitchFamily="50" charset="-128"/>
                <a:ea typeface="メイリオ" panose="020B0604030504040204" pitchFamily="50" charset="-128"/>
              </a:rPr>
              <a:t>年</a:t>
            </a:r>
            <a:r>
              <a:rPr lang="ja-JP" altLang="en-US" sz="900" b="1" dirty="0">
                <a:solidFill>
                  <a:schemeClr val="accent1"/>
                </a:solidFill>
                <a:latin typeface="メイリオ" panose="020B0604030504040204" pitchFamily="50" charset="-128"/>
                <a:ea typeface="メイリオ" panose="020B0604030504040204" pitchFamily="50" charset="-128"/>
              </a:rPr>
              <a:t>　</a:t>
            </a:r>
            <a:r>
              <a:rPr lang="ja-JP" altLang="en-US" sz="900" b="1" dirty="0" smtClean="0">
                <a:solidFill>
                  <a:schemeClr val="accent1"/>
                </a:solidFill>
                <a:latin typeface="メイリオ" panose="020B0604030504040204" pitchFamily="50" charset="-128"/>
                <a:ea typeface="メイリオ" panose="020B0604030504040204" pitchFamily="50" charset="-128"/>
              </a:rPr>
              <a:t>リーマン・ショック）</a:t>
            </a:r>
            <a:endParaRPr lang="en-US" altLang="ja-JP" sz="900" b="1" dirty="0">
              <a:solidFill>
                <a:schemeClr val="accent1"/>
              </a:solidFill>
              <a:latin typeface="メイリオ" panose="020B0604030504040204" pitchFamily="50" charset="-128"/>
              <a:ea typeface="メイリオ" panose="020B0604030504040204" pitchFamily="50" charset="-128"/>
            </a:endParaRPr>
          </a:p>
        </p:txBody>
      </p:sp>
      <p:sp>
        <p:nvSpPr>
          <p:cNvPr id="30" name="円/楕円 30"/>
          <p:cNvSpPr/>
          <p:nvPr/>
        </p:nvSpPr>
        <p:spPr>
          <a:xfrm flipV="1">
            <a:off x="3347641" y="7353108"/>
            <a:ext cx="1000188" cy="1879992"/>
          </a:xfrm>
          <a:prstGeom prst="ellipse">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円/楕円 30"/>
          <p:cNvSpPr/>
          <p:nvPr/>
        </p:nvSpPr>
        <p:spPr>
          <a:xfrm flipV="1">
            <a:off x="1000188" y="7070483"/>
            <a:ext cx="932106" cy="1543363"/>
          </a:xfrm>
          <a:prstGeom prst="ellipse">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円/楕円 30"/>
          <p:cNvSpPr/>
          <p:nvPr/>
        </p:nvSpPr>
        <p:spPr>
          <a:xfrm flipV="1">
            <a:off x="6033027" y="6881968"/>
            <a:ext cx="673101" cy="1989657"/>
          </a:xfrm>
          <a:prstGeom prst="ellipse">
            <a:avLst/>
          </a:prstGeom>
          <a:noFill/>
          <a:ln w="190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p:cNvSpPr/>
          <p:nvPr/>
        </p:nvSpPr>
        <p:spPr>
          <a:xfrm>
            <a:off x="432345" y="6870640"/>
            <a:ext cx="492443" cy="184666"/>
          </a:xfrm>
          <a:prstGeom prst="rect">
            <a:avLst/>
          </a:prstGeom>
        </p:spPr>
        <p:txBody>
          <a:bodyPr wrap="none">
            <a:spAutoFit/>
          </a:bodyPr>
          <a:lstStyle/>
          <a:p>
            <a:r>
              <a:rPr lang="ja-JP" altLang="en-US" sz="600" dirty="0" smtClean="0">
                <a:solidFill>
                  <a:schemeClr val="tx1">
                    <a:lumMod val="75000"/>
                    <a:lumOff val="25000"/>
                  </a:schemeClr>
                </a:solidFill>
                <a:latin typeface="メイリオ" panose="020B0604030504040204" pitchFamily="50" charset="-128"/>
              </a:rPr>
              <a:t>（億</a:t>
            </a:r>
            <a:r>
              <a:rPr lang="ja-JP" altLang="en-US" sz="600" dirty="0">
                <a:solidFill>
                  <a:schemeClr val="tx1">
                    <a:lumMod val="75000"/>
                    <a:lumOff val="25000"/>
                  </a:schemeClr>
                </a:solidFill>
                <a:latin typeface="メイリオ" panose="020B0604030504040204" pitchFamily="50" charset="-128"/>
              </a:rPr>
              <a:t>円）</a:t>
            </a:r>
          </a:p>
        </p:txBody>
      </p:sp>
      <p:sp>
        <p:nvSpPr>
          <p:cNvPr id="33" name="テキスト ボックス 32">
            <a:extLst>
              <a:ext uri="{FF2B5EF4-FFF2-40B4-BE49-F238E27FC236}">
                <a16:creationId xmlns:a16="http://schemas.microsoft.com/office/drawing/2014/main" id="{4318082C-F347-4210-9C0A-A3BA9EE25687}"/>
              </a:ext>
            </a:extLst>
          </p:cNvPr>
          <p:cNvSpPr txBox="1"/>
          <p:nvPr/>
        </p:nvSpPr>
        <p:spPr>
          <a:xfrm>
            <a:off x="24084" y="4430764"/>
            <a:ext cx="4593929" cy="253916"/>
          </a:xfrm>
          <a:prstGeom prst="rect">
            <a:avLst/>
          </a:prstGeom>
          <a:noFill/>
        </p:spPr>
        <p:txBody>
          <a:bodyPr wrap="square" rtlCol="0">
            <a:spAutoFit/>
          </a:bodyPr>
          <a:lstStyle/>
          <a:p>
            <a:r>
              <a:rPr lang="en-US" altLang="ja-JP" sz="1050" b="1" dirty="0" smtClean="0">
                <a:solidFill>
                  <a:schemeClr val="tx1">
                    <a:lumMod val="75000"/>
                    <a:lumOff val="25000"/>
                  </a:schemeClr>
                </a:solidFill>
                <a:latin typeface="メイリオ" panose="020B0604030504040204" pitchFamily="50" charset="-128"/>
              </a:rPr>
              <a:t>【</a:t>
            </a:r>
            <a:r>
              <a:rPr lang="ja-JP" altLang="en-US" sz="1050" b="1" dirty="0" smtClean="0">
                <a:solidFill>
                  <a:schemeClr val="tx1">
                    <a:lumMod val="75000"/>
                    <a:lumOff val="25000"/>
                  </a:schemeClr>
                </a:solidFill>
                <a:latin typeface="メイリオ" panose="020B0604030504040204" pitchFamily="50" charset="-128"/>
              </a:rPr>
              <a:t>主な保証制度別保証承諾金額</a:t>
            </a:r>
            <a:r>
              <a:rPr lang="en-US" altLang="ja-JP" sz="1050" b="1" dirty="0" smtClean="0">
                <a:solidFill>
                  <a:schemeClr val="tx1">
                    <a:lumMod val="75000"/>
                    <a:lumOff val="25000"/>
                  </a:schemeClr>
                </a:solidFill>
                <a:latin typeface="メイリオ" panose="020B0604030504040204" pitchFamily="50" charset="-128"/>
              </a:rPr>
              <a:t>】</a:t>
            </a:r>
            <a:endParaRPr lang="ja-JP" altLang="en-US" sz="800" dirty="0">
              <a:solidFill>
                <a:schemeClr val="tx1">
                  <a:lumMod val="75000"/>
                  <a:lumOff val="25000"/>
                </a:schemeClr>
              </a:solidFill>
              <a:latin typeface="メイリオ" panose="020B0604030504040204" pitchFamily="50" charset="-128"/>
            </a:endParaRPr>
          </a:p>
        </p:txBody>
      </p:sp>
      <p:sp>
        <p:nvSpPr>
          <p:cNvPr id="8" name="フッター プレースホルダー 7"/>
          <p:cNvSpPr>
            <a:spLocks noGrp="1"/>
          </p:cNvSpPr>
          <p:nvPr>
            <p:ph type="ftr" sz="quarter" idx="11"/>
          </p:nvPr>
        </p:nvSpPr>
        <p:spPr>
          <a:xfrm>
            <a:off x="2268071" y="9590356"/>
            <a:ext cx="2314575" cy="527403"/>
          </a:xfrm>
        </p:spPr>
        <p:txBody>
          <a:bodyPr/>
          <a:lstStyle/>
          <a:p>
            <a:r>
              <a:rPr kumimoji="1" lang="ja-JP" altLang="en-US" sz="1200" b="1" dirty="0" smtClean="0">
                <a:solidFill>
                  <a:schemeClr val="bg1"/>
                </a:solidFill>
              </a:rPr>
              <a:t>ー１ー</a:t>
            </a:r>
            <a:endParaRPr kumimoji="1" lang="ja-JP" altLang="en-US" sz="1200" b="1" dirty="0">
              <a:solidFill>
                <a:schemeClr val="bg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884647988"/>
              </p:ext>
            </p:extLst>
          </p:nvPr>
        </p:nvGraphicFramePr>
        <p:xfrm>
          <a:off x="229210" y="2720797"/>
          <a:ext cx="5163251" cy="1645032"/>
        </p:xfrm>
        <a:graphic>
          <a:graphicData uri="http://schemas.openxmlformats.org/drawingml/2006/table">
            <a:tbl>
              <a:tblPr firstRow="1" bandRow="1"/>
              <a:tblGrid>
                <a:gridCol w="1048727">
                  <a:extLst>
                    <a:ext uri="{9D8B030D-6E8A-4147-A177-3AD203B41FA5}">
                      <a16:colId xmlns:a16="http://schemas.microsoft.com/office/drawing/2014/main" val="3699391854"/>
                    </a:ext>
                  </a:extLst>
                </a:gridCol>
                <a:gridCol w="1028631">
                  <a:extLst>
                    <a:ext uri="{9D8B030D-6E8A-4147-A177-3AD203B41FA5}">
                      <a16:colId xmlns:a16="http://schemas.microsoft.com/office/drawing/2014/main" val="3833085627"/>
                    </a:ext>
                  </a:extLst>
                </a:gridCol>
                <a:gridCol w="1028631">
                  <a:extLst>
                    <a:ext uri="{9D8B030D-6E8A-4147-A177-3AD203B41FA5}">
                      <a16:colId xmlns:a16="http://schemas.microsoft.com/office/drawing/2014/main" val="2093488210"/>
                    </a:ext>
                  </a:extLst>
                </a:gridCol>
                <a:gridCol w="1028631">
                  <a:extLst>
                    <a:ext uri="{9D8B030D-6E8A-4147-A177-3AD203B41FA5}">
                      <a16:colId xmlns:a16="http://schemas.microsoft.com/office/drawing/2014/main" val="277581549"/>
                    </a:ext>
                  </a:extLst>
                </a:gridCol>
                <a:gridCol w="1028631">
                  <a:extLst>
                    <a:ext uri="{9D8B030D-6E8A-4147-A177-3AD203B41FA5}">
                      <a16:colId xmlns:a16="http://schemas.microsoft.com/office/drawing/2014/main" val="2645138038"/>
                    </a:ext>
                  </a:extLst>
                </a:gridCol>
              </a:tblGrid>
              <a:tr h="453225">
                <a:tc gridSpan="5">
                  <a:txBody>
                    <a:bodyPr/>
                    <a:lstStyle/>
                    <a:p>
                      <a:pPr algn="r" fontAlgn="ctr"/>
                      <a:endParaRPr lang="en-US" altLang="ja-JP" sz="900" b="0" i="0" u="none" strike="noStrike" dirty="0" smtClean="0">
                        <a:effectLst/>
                        <a:latin typeface="HG丸ｺﾞｼｯｸM-PRO" panose="020F0600000000000000" pitchFamily="50" charset="-128"/>
                        <a:ea typeface="HG丸ｺﾞｼｯｸM-PRO" panose="020F0600000000000000" pitchFamily="50" charset="-128"/>
                      </a:endParaRPr>
                    </a:p>
                    <a:p>
                      <a:pPr algn="r" fontAlgn="ctr"/>
                      <a:endParaRPr lang="en-US" altLang="ja-JP" sz="900" b="0" i="0" u="none" strike="noStrike" dirty="0" smtClean="0">
                        <a:effectLst/>
                        <a:latin typeface="HG丸ｺﾞｼｯｸM-PRO" panose="020F0600000000000000" pitchFamily="50" charset="-128"/>
                        <a:ea typeface="HG丸ｺﾞｼｯｸM-PRO" panose="020F0600000000000000" pitchFamily="50" charset="-128"/>
                      </a:endParaRPr>
                    </a:p>
                    <a:p>
                      <a:pPr algn="r" fontAlgn="ctr"/>
                      <a:endParaRPr lang="en-US" altLang="ja-JP" sz="900" b="0" i="0" u="none" strike="noStrike" dirty="0" smtClean="0">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r" fontAlgn="ctr"/>
                      <a:endParaRPr lang="ja-JP" altLang="en-US" sz="900" b="0" i="0" u="none" strike="noStrike" dirty="0">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4179549"/>
                  </a:ext>
                </a:extLst>
              </a:tr>
              <a:tr h="184647">
                <a:tc rowSpan="3">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項　　　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endParaRPr lang="zh-TW" alt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endParaRPr lang="zh-TW" alt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ctr"/>
                      <a:endParaRPr lang="ja-JP" altLang="en-US" sz="1100" b="0" i="0" u="none" strike="noStrike" dirty="0">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ctr"/>
                      <a:endParaRPr lang="ja-JP" altLang="en-US" sz="1100" b="0" i="0" u="none" strike="noStrike" dirty="0">
                        <a:effectLst/>
                        <a:latin typeface="HG丸ｺﾞｼｯｸM-PRO" panose="020F0600000000000000" pitchFamily="50" charset="-128"/>
                        <a:ea typeface="HG丸ｺﾞｼｯｸM-PRO" panose="020F0600000000000000" pitchFamily="50" charset="-128"/>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893820784"/>
                  </a:ext>
                </a:extLst>
              </a:tr>
              <a:tr h="20143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前　年　比</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3376885006"/>
                  </a:ext>
                </a:extLst>
              </a:tr>
              <a:tr h="201432">
                <a:tc vMerge="1">
                  <a:txBody>
                    <a:bodyPr/>
                    <a:lstStyle/>
                    <a:p>
                      <a:endParaRPr kumimoji="1" lang="ja-JP" altLang="en-US"/>
                    </a:p>
                  </a:txBody>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件　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金　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件　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金　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710634"/>
                  </a:ext>
                </a:extLst>
              </a:tr>
              <a:tr h="201432">
                <a:tc>
                  <a:txBody>
                    <a:bodyPr/>
                    <a:lstStyle/>
                    <a:p>
                      <a:pPr algn="ctr" fontAlgn="ctr"/>
                      <a:r>
                        <a:rPr lang="zh-TW" altLang="en-US" sz="1200" b="0" i="0" u="none" strike="noStrike" dirty="0" smtClean="0">
                          <a:effectLst/>
                          <a:latin typeface="メイリオ" panose="020B0604030504040204" pitchFamily="50" charset="-128"/>
                          <a:ea typeface="メイリオ" panose="020B0604030504040204" pitchFamily="50" charset="-128"/>
                        </a:rPr>
                        <a:t>保証承諾</a:t>
                      </a:r>
                      <a:endParaRPr lang="zh-TW" alt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17,504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245,485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311.6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409.2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2421667"/>
                  </a:ext>
                </a:extLst>
              </a:tr>
              <a:tr h="201432">
                <a:tc>
                  <a:txBody>
                    <a:bodyPr/>
                    <a:lstStyle/>
                    <a:p>
                      <a:pPr algn="ctr" fontAlgn="ctr"/>
                      <a:r>
                        <a:rPr lang="zh-TW" altLang="en-US" sz="1200" b="0" i="0" u="none" strike="noStrike" dirty="0">
                          <a:effectLst/>
                          <a:latin typeface="メイリオ" panose="020B0604030504040204" pitchFamily="50" charset="-128"/>
                          <a:ea typeface="メイリオ" panose="020B0604030504040204" pitchFamily="50" charset="-128"/>
                        </a:rPr>
                        <a:t>保証債務残高</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27,410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291,766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152.7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210.5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9233634"/>
                  </a:ext>
                </a:extLst>
              </a:tr>
              <a:tr h="201432">
                <a:tc>
                  <a:txBody>
                    <a:bodyPr/>
                    <a:lstStyle/>
                    <a:p>
                      <a:pPr algn="ctr" fontAlgn="ctr"/>
                      <a:r>
                        <a:rPr lang="ja-JP" altLang="en-US" sz="1200" b="0" i="0" u="none" strike="noStrike" dirty="0" smtClean="0">
                          <a:effectLst/>
                          <a:latin typeface="メイリオ" panose="020B0604030504040204" pitchFamily="50" charset="-128"/>
                          <a:ea typeface="メイリオ" panose="020B0604030504040204" pitchFamily="50" charset="-128"/>
                        </a:rPr>
                        <a:t>代位弁済</a:t>
                      </a:r>
                      <a:endParaRPr lang="ja-JP" alt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256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1,974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73.1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smtClean="0">
                          <a:effectLst/>
                          <a:latin typeface="メイリオ" panose="020B0604030504040204" pitchFamily="50" charset="-128"/>
                          <a:ea typeface="メイリオ" panose="020B0604030504040204" pitchFamily="50" charset="-128"/>
                        </a:rPr>
                        <a:t>71.6 </a:t>
                      </a:r>
                      <a:endParaRPr lang="en-US" altLang="ja-JP" sz="1200" b="0" i="0" u="none" strike="noStrike" dirty="0">
                        <a:effectLst/>
                        <a:latin typeface="メイリオ" panose="020B0604030504040204" pitchFamily="50" charset="-128"/>
                        <a:ea typeface="メイリオ"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9600330"/>
                  </a:ext>
                </a:extLst>
              </a:tr>
            </a:tbl>
          </a:graphicData>
        </a:graphic>
      </p:graphicFrame>
      <p:sp>
        <p:nvSpPr>
          <p:cNvPr id="35" name="Rectangle 6"/>
          <p:cNvSpPr>
            <a:spLocks noChangeArrowheads="1"/>
          </p:cNvSpPr>
          <p:nvPr/>
        </p:nvSpPr>
        <p:spPr bwMode="auto">
          <a:xfrm>
            <a:off x="229210" y="2827521"/>
            <a:ext cx="3770726" cy="307777"/>
          </a:xfrm>
          <a:prstGeom prst="rect">
            <a:avLst/>
          </a:prstGeom>
          <a:solidFill>
            <a:srgbClr val="002060"/>
          </a:solidFill>
          <a:ln>
            <a:solidFill>
              <a:srgbClr val="002060"/>
            </a:solidFill>
          </a:ln>
          <a:effectLst/>
          <a:extLst/>
        </p:spPr>
        <p:txBody>
          <a:bodyPr vert="horz" wrap="square" lIns="91440" tIns="45720" rIns="91440" bIns="45720" numCol="1" anchor="ctr" anchorCtr="0" compatLnSpc="1">
            <a:prstTxWarp prst="textNoShape">
              <a:avLst/>
            </a:prstTxWarp>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FFFFFF"/>
                </a:solidFill>
                <a:effectLst/>
                <a:uLnTx/>
                <a:uFillTx/>
                <a:latin typeface="メイリオ" panose="020B0604030504040204" pitchFamily="50" charset="-128"/>
                <a:ea typeface="メイリオ" panose="020B0604030504040204" pitchFamily="50" charset="-128"/>
                <a:cs typeface="ＭＳ Ｐゴシック" pitchFamily="50" charset="-128"/>
              </a:rPr>
              <a:t>保証実績（保証承諾・保証債務残高）　　　　</a:t>
            </a:r>
          </a:p>
        </p:txBody>
      </p:sp>
      <p:sp>
        <p:nvSpPr>
          <p:cNvPr id="24" name="正方形/長方形 23"/>
          <p:cNvSpPr/>
          <p:nvPr/>
        </p:nvSpPr>
        <p:spPr>
          <a:xfrm>
            <a:off x="114300" y="4550913"/>
            <a:ext cx="6736418" cy="415498"/>
          </a:xfrm>
          <a:prstGeom prst="rect">
            <a:avLst/>
          </a:prstGeom>
        </p:spPr>
        <p:txBody>
          <a:bodyPr wrap="square">
            <a:spAutoFit/>
          </a:bodyPr>
          <a:lstStyle/>
          <a:p>
            <a:pPr marL="85725" lvl="0" indent="100013">
              <a:spcAft>
                <a:spcPts val="300"/>
              </a:spcAft>
            </a:pPr>
            <a:r>
              <a:rPr lang="ja-JP" altLang="en-US" sz="1000" dirty="0">
                <a:solidFill>
                  <a:prstClr val="black"/>
                </a:solidFill>
                <a:latin typeface="BIZ UDPゴシック" panose="020B0400000000000000" pitchFamily="50" charset="-128"/>
                <a:ea typeface="BIZ UDPゴシック" panose="020B0400000000000000" pitchFamily="50" charset="-128"/>
              </a:rPr>
              <a:t>国</a:t>
            </a:r>
            <a:r>
              <a:rPr lang="ja-JP" altLang="en-US" sz="1000" dirty="0" smtClean="0">
                <a:solidFill>
                  <a:prstClr val="black"/>
                </a:solidFill>
                <a:latin typeface="BIZ UDPゴシック" panose="020B0400000000000000" pitchFamily="50" charset="-128"/>
                <a:ea typeface="BIZ UDPゴシック" panose="020B0400000000000000" pitchFamily="50" charset="-128"/>
              </a:rPr>
              <a:t>の統一制度（保証料ゼロ、</a:t>
            </a:r>
            <a:r>
              <a:rPr lang="en-US" altLang="ja-JP" sz="1000" dirty="0" smtClean="0">
                <a:solidFill>
                  <a:prstClr val="black"/>
                </a:solidFill>
                <a:latin typeface="BIZ UDPゴシック" panose="020B0400000000000000" pitchFamily="50" charset="-128"/>
                <a:ea typeface="BIZ UDPゴシック" panose="020B0400000000000000" pitchFamily="50" charset="-128"/>
              </a:rPr>
              <a:t>3</a:t>
            </a:r>
            <a:r>
              <a:rPr lang="ja-JP" altLang="en-US" sz="1000" dirty="0" smtClean="0">
                <a:solidFill>
                  <a:prstClr val="black"/>
                </a:solidFill>
                <a:latin typeface="BIZ UDPゴシック" panose="020B0400000000000000" pitchFamily="50" charset="-128"/>
                <a:ea typeface="BIZ UDPゴシック" panose="020B0400000000000000" pitchFamily="50" charset="-128"/>
              </a:rPr>
              <a:t>年間実質無利子）に基づく県コロナ関連緊急経営対策資金（以下、「県コロナ資金」）が全体の</a:t>
            </a:r>
            <a:r>
              <a:rPr lang="en-US" altLang="ja-JP" sz="1000" dirty="0" smtClean="0">
                <a:solidFill>
                  <a:prstClr val="black"/>
                </a:solidFill>
                <a:latin typeface="BIZ UDPゴシック" panose="020B0400000000000000" pitchFamily="50" charset="-128"/>
                <a:ea typeface="BIZ UDPゴシック" panose="020B0400000000000000" pitchFamily="50" charset="-128"/>
              </a:rPr>
              <a:t>90</a:t>
            </a:r>
            <a:r>
              <a:rPr lang="ja-JP" altLang="en-US" sz="1000" dirty="0" smtClean="0">
                <a:solidFill>
                  <a:prstClr val="black"/>
                </a:solidFill>
                <a:latin typeface="BIZ UDPゴシック" panose="020B0400000000000000" pitchFamily="50" charset="-128"/>
                <a:ea typeface="BIZ UDPゴシック" panose="020B0400000000000000" pitchFamily="50" charset="-128"/>
              </a:rPr>
              <a:t>％を占めました。</a:t>
            </a:r>
            <a:endParaRPr lang="en-US" altLang="ja-JP" sz="1000" dirty="0">
              <a:solidFill>
                <a:prstClr val="black"/>
              </a:solidFill>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318082C-F347-4210-9C0A-A3BA9EE25687}"/>
              </a:ext>
            </a:extLst>
          </p:cNvPr>
          <p:cNvSpPr txBox="1"/>
          <p:nvPr/>
        </p:nvSpPr>
        <p:spPr>
          <a:xfrm>
            <a:off x="4150936" y="4653082"/>
            <a:ext cx="1366309" cy="338554"/>
          </a:xfrm>
          <a:prstGeom prst="rect">
            <a:avLst/>
          </a:prstGeom>
          <a:noFill/>
        </p:spPr>
        <p:txBody>
          <a:bodyPr wrap="square" rtlCol="0">
            <a:spAutoFit/>
          </a:bodyPr>
          <a:lstStyle/>
          <a:p>
            <a:endParaRPr lang="en-US" altLang="ja-JP" sz="8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800" dirty="0" smtClean="0">
                <a:solidFill>
                  <a:schemeClr val="tx1">
                    <a:lumMod val="75000"/>
                    <a:lumOff val="25000"/>
                  </a:schemeClr>
                </a:solidFill>
                <a:latin typeface="メイリオ" panose="020B0604030504040204" pitchFamily="50" charset="-128"/>
                <a:ea typeface="メイリオ" panose="020B0604030504040204" pitchFamily="50" charset="-128"/>
              </a:rPr>
              <a:t>（単位：件・百万円））</a:t>
            </a:r>
            <a:endPar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pic>
        <p:nvPicPr>
          <p:cNvPr id="3" name="図 2"/>
          <p:cNvPicPr>
            <a:picLocks noChangeAspect="1"/>
          </p:cNvPicPr>
          <p:nvPr/>
        </p:nvPicPr>
        <p:blipFill>
          <a:blip r:embed="rId3"/>
          <a:stretch>
            <a:fillRect/>
          </a:stretch>
        </p:blipFill>
        <p:spPr>
          <a:xfrm>
            <a:off x="229210" y="4940477"/>
            <a:ext cx="5138415" cy="1678888"/>
          </a:xfrm>
          <a:prstGeom prst="rect">
            <a:avLst/>
          </a:prstGeom>
          <a:ln>
            <a:solidFill>
              <a:schemeClr val="tx2"/>
            </a:solidFill>
          </a:ln>
        </p:spPr>
      </p:pic>
    </p:spTree>
    <p:extLst>
      <p:ext uri="{BB962C8B-B14F-4D97-AF65-F5344CB8AC3E}">
        <p14:creationId xmlns:p14="http://schemas.microsoft.com/office/powerpoint/2010/main" val="4207496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1" y="7752"/>
            <a:ext cx="6857998" cy="338554"/>
          </a:xfrm>
          <a:prstGeom prst="rect">
            <a:avLst/>
          </a:prstGeom>
          <a:solidFill>
            <a:srgbClr val="00B0F0"/>
          </a:solidFill>
          <a:ln>
            <a:solidFill>
              <a:srgbClr val="00B0F0"/>
            </a:solidFill>
          </a:ln>
        </p:spPr>
        <p:txBody>
          <a:bodyPr wrap="square">
            <a:spAutoFit/>
          </a:bodyPr>
          <a:lstStyle/>
          <a:p>
            <a:r>
              <a:rPr lang="ja-JP" altLang="en-US" sz="1600" b="1" u="sng" dirty="0">
                <a:solidFill>
                  <a:schemeClr val="bg1"/>
                </a:solidFill>
              </a:rPr>
              <a:t>報道</a:t>
            </a:r>
            <a:r>
              <a:rPr lang="ja-JP" altLang="ja-JP" sz="1600" b="1" u="sng" dirty="0" smtClean="0">
                <a:solidFill>
                  <a:schemeClr val="bg1"/>
                </a:solidFill>
              </a:rPr>
              <a:t>資料</a:t>
            </a:r>
            <a:r>
              <a:rPr lang="ja-JP" altLang="en-US" sz="1600" b="1" u="sng" dirty="0" smtClean="0">
                <a:solidFill>
                  <a:schemeClr val="bg1"/>
                </a:solidFill>
              </a:rPr>
              <a:t>プレスリリース　会社名　</a:t>
            </a:r>
            <a:r>
              <a:rPr lang="ja-JP" altLang="ja-JP" sz="1600" b="1" u="sng" dirty="0" smtClean="0">
                <a:solidFill>
                  <a:schemeClr val="bg1"/>
                </a:solidFill>
              </a:rPr>
              <a:t>鹿児島県</a:t>
            </a:r>
            <a:r>
              <a:rPr lang="ja-JP" altLang="ja-JP" sz="1600" b="1" u="sng" dirty="0">
                <a:solidFill>
                  <a:schemeClr val="bg1"/>
                </a:solidFill>
              </a:rPr>
              <a:t>信用保証協会　</a:t>
            </a:r>
            <a:r>
              <a:rPr lang="ja-JP" altLang="ja-JP" sz="1600" b="1" u="sng" dirty="0" smtClean="0">
                <a:solidFill>
                  <a:schemeClr val="bg1"/>
                </a:solidFill>
              </a:rPr>
              <a:t>日付</a:t>
            </a:r>
            <a:r>
              <a:rPr lang="en-US" altLang="ja-JP" sz="1600" b="1" u="sng" dirty="0" smtClean="0">
                <a:solidFill>
                  <a:schemeClr val="bg1"/>
                </a:solidFill>
              </a:rPr>
              <a:t>R3.4.</a:t>
            </a:r>
            <a:r>
              <a:rPr lang="en-US" altLang="ja-JP" sz="1600" b="1" u="sng" dirty="0">
                <a:solidFill>
                  <a:schemeClr val="bg1"/>
                </a:solidFill>
              </a:rPr>
              <a:t>21</a:t>
            </a:r>
            <a:endParaRPr lang="en-US" altLang="ja-JP" sz="1600" b="1" u="sng" dirty="0" smtClean="0">
              <a:solidFill>
                <a:schemeClr val="bg1"/>
              </a:solidFill>
            </a:endParaRPr>
          </a:p>
        </p:txBody>
      </p:sp>
      <p:sp>
        <p:nvSpPr>
          <p:cNvPr id="13" name="正方形/長方形 12"/>
          <p:cNvSpPr/>
          <p:nvPr/>
        </p:nvSpPr>
        <p:spPr>
          <a:xfrm>
            <a:off x="1" y="9708800"/>
            <a:ext cx="6857998" cy="197199"/>
          </a:xfrm>
          <a:prstGeom prst="rect">
            <a:avLst/>
          </a:prstGeom>
          <a:solidFill>
            <a:srgbClr val="00B0F0"/>
          </a:solidFill>
          <a:ln>
            <a:solidFill>
              <a:srgbClr val="00B0F0"/>
            </a:solidFill>
          </a:ln>
        </p:spPr>
        <p:txBody>
          <a:bodyPr wrap="square">
            <a:noAutofit/>
          </a:bodyPr>
          <a:lstStyle/>
          <a:p>
            <a:endParaRPr lang="ja-JP" altLang="ja-JP" sz="1600" dirty="0">
              <a:solidFill>
                <a:schemeClr val="bg1"/>
              </a:solidFill>
            </a:endParaRPr>
          </a:p>
        </p:txBody>
      </p:sp>
      <p:sp>
        <p:nvSpPr>
          <p:cNvPr id="15" name="Rectangle 6"/>
          <p:cNvSpPr>
            <a:spLocks noChangeArrowheads="1"/>
          </p:cNvSpPr>
          <p:nvPr/>
        </p:nvSpPr>
        <p:spPr bwMode="auto">
          <a:xfrm>
            <a:off x="301790" y="466013"/>
            <a:ext cx="254301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保証実績</a:t>
            </a:r>
            <a:r>
              <a:rPr kumimoji="1" lang="ja-JP" altLang="en-US"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rPr>
              <a:t>（業種</a:t>
            </a: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別保証</a:t>
            </a:r>
            <a:r>
              <a:rPr lang="ja-JP" altLang="en-US" sz="1400" b="1" dirty="0">
                <a:solidFill>
                  <a:schemeClr val="bg1"/>
                </a:solidFill>
                <a:latin typeface="メイリオ" panose="020B0604030504040204" pitchFamily="50" charset="-128"/>
                <a:ea typeface="メイリオ" panose="020B0604030504040204" pitchFamily="50" charset="-128"/>
                <a:cs typeface="ＭＳ Ｐゴシック" pitchFamily="50" charset="-128"/>
              </a:rPr>
              <a:t>承諾</a:t>
            </a: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ＭＳ Ｐゴシック" pitchFamily="50" charset="-128"/>
              </a:rPr>
              <a:t>　　　　</a:t>
            </a:r>
            <a:endParaRPr kumimoji="1" lang="ja-JP"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endParaRPr>
          </a:p>
        </p:txBody>
      </p:sp>
      <p:sp>
        <p:nvSpPr>
          <p:cNvPr id="6" name="正方形/長方形 5"/>
          <p:cNvSpPr/>
          <p:nvPr/>
        </p:nvSpPr>
        <p:spPr>
          <a:xfrm>
            <a:off x="0" y="841881"/>
            <a:ext cx="6850720" cy="415498"/>
          </a:xfrm>
          <a:prstGeom prst="rect">
            <a:avLst/>
          </a:prstGeom>
        </p:spPr>
        <p:txBody>
          <a:bodyPr wrap="square">
            <a:spAutoFit/>
          </a:bodyPr>
          <a:lstStyle/>
          <a:p>
            <a:pPr marL="85725" lvl="0" indent="100013">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業種別（日本産業分類・小分類）の保証承諾は、件数では遊興飲食店、食堂・レストランが、金額では土木工事業、食料品製造業の利用が多い結果となりました。</a:t>
            </a:r>
            <a:endParaRPr lang="en-US" altLang="ja-JP" sz="1050" dirty="0">
              <a:solidFill>
                <a:prstClr val="black"/>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4318082C-F347-4210-9C0A-A3BA9EE25687}"/>
              </a:ext>
            </a:extLst>
          </p:cNvPr>
          <p:cNvSpPr txBox="1"/>
          <p:nvPr/>
        </p:nvSpPr>
        <p:spPr>
          <a:xfrm>
            <a:off x="93033" y="1364894"/>
            <a:ext cx="4267378" cy="253916"/>
          </a:xfrm>
          <a:prstGeom prst="rect">
            <a:avLst/>
          </a:prstGeom>
          <a:noFill/>
        </p:spPr>
        <p:txBody>
          <a:bodyPr wrap="square" rtlCol="0">
            <a:spAutoFit/>
          </a:bodyPr>
          <a:lstStyle/>
          <a:p>
            <a:r>
              <a:rPr lang="en-US" altLang="ja-JP" sz="1050" b="1" dirty="0" smtClean="0">
                <a:solidFill>
                  <a:schemeClr val="tx1">
                    <a:lumMod val="75000"/>
                    <a:lumOff val="25000"/>
                  </a:schemeClr>
                </a:solidFill>
                <a:latin typeface="メイリオ" panose="020B0604030504040204" pitchFamily="50" charset="-128"/>
              </a:rPr>
              <a:t>【</a:t>
            </a:r>
            <a:r>
              <a:rPr lang="ja-JP" altLang="en-US" sz="1050" b="1" dirty="0" smtClean="0">
                <a:solidFill>
                  <a:schemeClr val="tx1">
                    <a:lumMod val="75000"/>
                    <a:lumOff val="25000"/>
                  </a:schemeClr>
                </a:solidFill>
                <a:latin typeface="メイリオ" panose="020B0604030504040204" pitchFamily="50" charset="-128"/>
              </a:rPr>
              <a:t>業種別保証承諾件数（利用の多い業種）</a:t>
            </a:r>
            <a:r>
              <a:rPr lang="en-US" altLang="ja-JP" sz="1050" b="1" dirty="0" smtClean="0">
                <a:solidFill>
                  <a:schemeClr val="tx1">
                    <a:lumMod val="75000"/>
                    <a:lumOff val="25000"/>
                  </a:schemeClr>
                </a:solidFill>
                <a:latin typeface="メイリオ" panose="020B0604030504040204" pitchFamily="50" charset="-128"/>
              </a:rPr>
              <a:t>】</a:t>
            </a:r>
            <a:r>
              <a:rPr lang="ja-JP" altLang="en-US" sz="1050" dirty="0" smtClean="0">
                <a:solidFill>
                  <a:schemeClr val="tx1">
                    <a:lumMod val="75000"/>
                    <a:lumOff val="25000"/>
                  </a:schemeClr>
                </a:solidFill>
                <a:latin typeface="メイリオ" panose="020B0604030504040204" pitchFamily="50" charset="-128"/>
              </a:rPr>
              <a:t>（単位：件）</a:t>
            </a:r>
            <a:endParaRPr lang="ja-JP" altLang="en-US" sz="1050" dirty="0">
              <a:solidFill>
                <a:schemeClr val="tx1">
                  <a:lumMod val="75000"/>
                  <a:lumOff val="25000"/>
                </a:schemeClr>
              </a:solidFill>
              <a:latin typeface="メイリオ" panose="020B0604030504040204" pitchFamily="50" charset="-128"/>
            </a:endParaRPr>
          </a:p>
        </p:txBody>
      </p:sp>
      <p:sp>
        <p:nvSpPr>
          <p:cNvPr id="17" name="テキスト ボックス 16">
            <a:extLst>
              <a:ext uri="{FF2B5EF4-FFF2-40B4-BE49-F238E27FC236}">
                <a16:creationId xmlns:a16="http://schemas.microsoft.com/office/drawing/2014/main" id="{4318082C-F347-4210-9C0A-A3BA9EE25687}"/>
              </a:ext>
            </a:extLst>
          </p:cNvPr>
          <p:cNvSpPr txBox="1"/>
          <p:nvPr/>
        </p:nvSpPr>
        <p:spPr>
          <a:xfrm>
            <a:off x="93033" y="5252138"/>
            <a:ext cx="4267378" cy="261610"/>
          </a:xfrm>
          <a:prstGeom prst="rect">
            <a:avLst/>
          </a:prstGeom>
          <a:noFill/>
        </p:spPr>
        <p:txBody>
          <a:bodyPr wrap="square" rtlCol="0">
            <a:spAutoFit/>
          </a:bodyPr>
          <a:lstStyle/>
          <a:p>
            <a:r>
              <a:rPr lang="en-US" altLang="ja-JP" sz="1100" b="1" dirty="0" smtClean="0">
                <a:solidFill>
                  <a:schemeClr val="tx1">
                    <a:lumMod val="75000"/>
                    <a:lumOff val="25000"/>
                  </a:schemeClr>
                </a:solidFill>
                <a:latin typeface="メイリオ" panose="020B0604030504040204" pitchFamily="50" charset="-128"/>
              </a:rPr>
              <a:t>【</a:t>
            </a:r>
            <a:r>
              <a:rPr lang="ja-JP" altLang="en-US" sz="1100" b="1" dirty="0" smtClean="0">
                <a:solidFill>
                  <a:schemeClr val="tx1">
                    <a:lumMod val="75000"/>
                    <a:lumOff val="25000"/>
                  </a:schemeClr>
                </a:solidFill>
                <a:latin typeface="メイリオ" panose="020B0604030504040204" pitchFamily="50" charset="-128"/>
              </a:rPr>
              <a:t>業種別保証承諾金額（利用の多い業種）</a:t>
            </a:r>
            <a:r>
              <a:rPr lang="en-US" altLang="ja-JP" sz="1100" b="1" dirty="0" smtClean="0">
                <a:solidFill>
                  <a:schemeClr val="tx1">
                    <a:lumMod val="75000"/>
                    <a:lumOff val="25000"/>
                  </a:schemeClr>
                </a:solidFill>
                <a:latin typeface="メイリオ" panose="020B0604030504040204" pitchFamily="50" charset="-128"/>
              </a:rPr>
              <a:t>】</a:t>
            </a:r>
            <a:r>
              <a:rPr lang="ja-JP" altLang="en-US" sz="1100" dirty="0" smtClean="0">
                <a:solidFill>
                  <a:schemeClr val="tx1">
                    <a:lumMod val="75000"/>
                    <a:lumOff val="25000"/>
                  </a:schemeClr>
                </a:solidFill>
                <a:latin typeface="メイリオ" panose="020B0604030504040204" pitchFamily="50" charset="-128"/>
              </a:rPr>
              <a:t>（単位：百万円）</a:t>
            </a:r>
            <a:endParaRPr lang="ja-JP" altLang="en-US" sz="1100" dirty="0">
              <a:solidFill>
                <a:schemeClr val="tx1">
                  <a:lumMod val="75000"/>
                  <a:lumOff val="25000"/>
                </a:schemeClr>
              </a:solidFill>
              <a:latin typeface="メイリオ" panose="020B0604030504040204" pitchFamily="50" charset="-128"/>
            </a:endParaRPr>
          </a:p>
        </p:txBody>
      </p:sp>
      <p:sp>
        <p:nvSpPr>
          <p:cNvPr id="18" name="フッター プレースホルダー 7"/>
          <p:cNvSpPr txBox="1">
            <a:spLocks/>
          </p:cNvSpPr>
          <p:nvPr/>
        </p:nvSpPr>
        <p:spPr>
          <a:xfrm>
            <a:off x="2268071" y="9577477"/>
            <a:ext cx="2314575" cy="527403"/>
          </a:xfrm>
          <a:prstGeom prst="rect">
            <a:avLst/>
          </a:prstGeom>
        </p:spPr>
        <p:txBody>
          <a:bodyPr vert="horz" lIns="91440" tIns="45720" rIns="91440" bIns="45720" rtlCol="0" anchor="ctr"/>
          <a:lstStyle>
            <a:defPPr>
              <a:defRPr lang="ja-JP"/>
            </a:defPPr>
            <a:lvl1pPr marL="0" algn="ctr" defTabSz="775594" rtl="0" eaLnBrk="1" latinLnBrk="0" hangingPunct="1">
              <a:defRPr kumimoji="1" sz="900" kern="1200">
                <a:solidFill>
                  <a:schemeClr val="tx1">
                    <a:tint val="75000"/>
                  </a:schemeClr>
                </a:solidFill>
                <a:latin typeface="+mn-lt"/>
                <a:ea typeface="+mn-ea"/>
                <a:cs typeface="+mn-cs"/>
              </a:defRPr>
            </a:lvl1pPr>
            <a:lvl2pPr marL="387797" algn="l" defTabSz="775594" rtl="0" eaLnBrk="1" latinLnBrk="0" hangingPunct="1">
              <a:defRPr kumimoji="1" sz="1527" kern="1200">
                <a:solidFill>
                  <a:schemeClr val="tx1"/>
                </a:solidFill>
                <a:latin typeface="+mn-lt"/>
                <a:ea typeface="+mn-ea"/>
                <a:cs typeface="+mn-cs"/>
              </a:defRPr>
            </a:lvl2pPr>
            <a:lvl3pPr marL="775594" algn="l" defTabSz="775594" rtl="0" eaLnBrk="1" latinLnBrk="0" hangingPunct="1">
              <a:defRPr kumimoji="1" sz="1527" kern="1200">
                <a:solidFill>
                  <a:schemeClr val="tx1"/>
                </a:solidFill>
                <a:latin typeface="+mn-lt"/>
                <a:ea typeface="+mn-ea"/>
                <a:cs typeface="+mn-cs"/>
              </a:defRPr>
            </a:lvl3pPr>
            <a:lvl4pPr marL="1163391" algn="l" defTabSz="775594" rtl="0" eaLnBrk="1" latinLnBrk="0" hangingPunct="1">
              <a:defRPr kumimoji="1" sz="1527" kern="1200">
                <a:solidFill>
                  <a:schemeClr val="tx1"/>
                </a:solidFill>
                <a:latin typeface="+mn-lt"/>
                <a:ea typeface="+mn-ea"/>
                <a:cs typeface="+mn-cs"/>
              </a:defRPr>
            </a:lvl4pPr>
            <a:lvl5pPr marL="1551188" algn="l" defTabSz="775594" rtl="0" eaLnBrk="1" latinLnBrk="0" hangingPunct="1">
              <a:defRPr kumimoji="1" sz="1527" kern="1200">
                <a:solidFill>
                  <a:schemeClr val="tx1"/>
                </a:solidFill>
                <a:latin typeface="+mn-lt"/>
                <a:ea typeface="+mn-ea"/>
                <a:cs typeface="+mn-cs"/>
              </a:defRPr>
            </a:lvl5pPr>
            <a:lvl6pPr marL="1938985" algn="l" defTabSz="775594" rtl="0" eaLnBrk="1" latinLnBrk="0" hangingPunct="1">
              <a:defRPr kumimoji="1" sz="1527" kern="1200">
                <a:solidFill>
                  <a:schemeClr val="tx1"/>
                </a:solidFill>
                <a:latin typeface="+mn-lt"/>
                <a:ea typeface="+mn-ea"/>
                <a:cs typeface="+mn-cs"/>
              </a:defRPr>
            </a:lvl6pPr>
            <a:lvl7pPr marL="2326782" algn="l" defTabSz="775594" rtl="0" eaLnBrk="1" latinLnBrk="0" hangingPunct="1">
              <a:defRPr kumimoji="1" sz="1527" kern="1200">
                <a:solidFill>
                  <a:schemeClr val="tx1"/>
                </a:solidFill>
                <a:latin typeface="+mn-lt"/>
                <a:ea typeface="+mn-ea"/>
                <a:cs typeface="+mn-cs"/>
              </a:defRPr>
            </a:lvl7pPr>
            <a:lvl8pPr marL="2714579" algn="l" defTabSz="775594" rtl="0" eaLnBrk="1" latinLnBrk="0" hangingPunct="1">
              <a:defRPr kumimoji="1" sz="1527" kern="1200">
                <a:solidFill>
                  <a:schemeClr val="tx1"/>
                </a:solidFill>
                <a:latin typeface="+mn-lt"/>
                <a:ea typeface="+mn-ea"/>
                <a:cs typeface="+mn-cs"/>
              </a:defRPr>
            </a:lvl8pPr>
            <a:lvl9pPr marL="3102376" algn="l" defTabSz="775594" rtl="0" eaLnBrk="1" latinLnBrk="0" hangingPunct="1">
              <a:defRPr kumimoji="1" sz="1527" kern="1200">
                <a:solidFill>
                  <a:schemeClr val="tx1"/>
                </a:solidFill>
                <a:latin typeface="+mn-lt"/>
                <a:ea typeface="+mn-ea"/>
                <a:cs typeface="+mn-cs"/>
              </a:defRPr>
            </a:lvl9pPr>
          </a:lstStyle>
          <a:p>
            <a:r>
              <a:rPr lang="ja-JP" altLang="en-US" sz="1200" b="1" dirty="0" smtClean="0">
                <a:solidFill>
                  <a:schemeClr val="bg1"/>
                </a:solidFill>
              </a:rPr>
              <a:t>ー</a:t>
            </a:r>
            <a:r>
              <a:rPr lang="ja-JP" altLang="en-US" sz="1200" b="1" dirty="0">
                <a:solidFill>
                  <a:schemeClr val="bg1"/>
                </a:solidFill>
              </a:rPr>
              <a:t>２</a:t>
            </a:r>
            <a:r>
              <a:rPr lang="ja-JP" altLang="en-US" sz="1200" b="1" dirty="0" smtClean="0">
                <a:solidFill>
                  <a:schemeClr val="bg1"/>
                </a:solidFill>
              </a:rPr>
              <a:t>ー</a:t>
            </a:r>
            <a:endParaRPr lang="ja-JP" altLang="en-US" sz="1200" b="1" dirty="0">
              <a:solidFill>
                <a:schemeClr val="bg1"/>
              </a:solidFill>
            </a:endParaRPr>
          </a:p>
        </p:txBody>
      </p:sp>
      <p:pic>
        <p:nvPicPr>
          <p:cNvPr id="2" name="図 1"/>
          <p:cNvPicPr>
            <a:picLocks noChangeAspect="1"/>
          </p:cNvPicPr>
          <p:nvPr/>
        </p:nvPicPr>
        <p:blipFill>
          <a:blip r:embed="rId2"/>
          <a:stretch>
            <a:fillRect/>
          </a:stretch>
        </p:blipFill>
        <p:spPr>
          <a:xfrm>
            <a:off x="301790" y="5554114"/>
            <a:ext cx="5552910" cy="3837319"/>
          </a:xfrm>
          <a:prstGeom prst="rect">
            <a:avLst/>
          </a:prstGeom>
        </p:spPr>
      </p:pic>
      <p:pic>
        <p:nvPicPr>
          <p:cNvPr id="3" name="図 2"/>
          <p:cNvPicPr>
            <a:picLocks noChangeAspect="1"/>
          </p:cNvPicPr>
          <p:nvPr/>
        </p:nvPicPr>
        <p:blipFill>
          <a:blip r:embed="rId3"/>
          <a:stretch>
            <a:fillRect/>
          </a:stretch>
        </p:blipFill>
        <p:spPr>
          <a:xfrm>
            <a:off x="301790" y="1583802"/>
            <a:ext cx="5685900" cy="3608882"/>
          </a:xfrm>
          <a:prstGeom prst="rect">
            <a:avLst/>
          </a:prstGeom>
        </p:spPr>
      </p:pic>
      <p:sp>
        <p:nvSpPr>
          <p:cNvPr id="19" name="Rectangle 6"/>
          <p:cNvSpPr>
            <a:spLocks noChangeArrowheads="1"/>
          </p:cNvSpPr>
          <p:nvPr/>
        </p:nvSpPr>
        <p:spPr bwMode="auto">
          <a:xfrm>
            <a:off x="93033" y="489001"/>
            <a:ext cx="3770726" cy="307777"/>
          </a:xfrm>
          <a:prstGeom prst="rect">
            <a:avLst/>
          </a:prstGeom>
          <a:solidFill>
            <a:srgbClr val="002060"/>
          </a:solidFill>
          <a:ln>
            <a:solidFill>
              <a:srgbClr val="002060"/>
            </a:solidFill>
          </a:ln>
          <a:effectLst/>
          <a:extLst/>
        </p:spPr>
        <p:txBody>
          <a:bodyPr vert="horz" wrap="square" lIns="91440" tIns="45720" rIns="91440" bIns="45720" numCol="1" anchor="ctr" anchorCtr="0" compatLnSpc="1">
            <a:prstTxWarp prst="textNoShape">
              <a:avLst/>
            </a:prstTxWarp>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srgbClr val="FFFFFF"/>
                </a:solidFill>
                <a:effectLst/>
                <a:uLnTx/>
                <a:uFillTx/>
                <a:latin typeface="メイリオ" panose="020B0604030504040204" pitchFamily="50" charset="-128"/>
                <a:ea typeface="メイリオ" panose="020B0604030504040204" pitchFamily="50" charset="-128"/>
                <a:cs typeface="ＭＳ Ｐゴシック" pitchFamily="50" charset="-128"/>
              </a:rPr>
              <a:t>保証実績（</a:t>
            </a:r>
            <a:r>
              <a:rPr kumimoji="0" lang="ja-JP" altLang="en-US" sz="1400" b="1" kern="0" dirty="0" smtClean="0">
                <a:solidFill>
                  <a:srgbClr val="FFFFFF"/>
                </a:solidFill>
                <a:latin typeface="メイリオ" panose="020B0604030504040204" pitchFamily="50" charset="-128"/>
                <a:ea typeface="メイリオ" panose="020B0604030504040204" pitchFamily="50" charset="-128"/>
                <a:cs typeface="ＭＳ Ｐゴシック" pitchFamily="50" charset="-128"/>
              </a:rPr>
              <a:t>業種別保証</a:t>
            </a:r>
            <a:r>
              <a:rPr kumimoji="0" lang="ja-JP" altLang="en-US" sz="1400" b="1" kern="0" dirty="0">
                <a:solidFill>
                  <a:srgbClr val="FFFFFF"/>
                </a:solidFill>
                <a:latin typeface="メイリオ" panose="020B0604030504040204" pitchFamily="50" charset="-128"/>
                <a:ea typeface="メイリオ" panose="020B0604030504040204" pitchFamily="50" charset="-128"/>
                <a:cs typeface="ＭＳ Ｐゴシック" pitchFamily="50" charset="-128"/>
              </a:rPr>
              <a:t>承諾</a:t>
            </a:r>
            <a:r>
              <a:rPr kumimoji="0" lang="ja-JP" altLang="en-US" sz="1400" b="1" i="0" u="none" strike="noStrike" kern="0" cap="none" spc="0" normalizeH="0" baseline="0" noProof="0" dirty="0" smtClean="0">
                <a:ln>
                  <a:noFill/>
                </a:ln>
                <a:solidFill>
                  <a:srgbClr val="FFFFFF"/>
                </a:solidFill>
                <a:effectLst/>
                <a:uLnTx/>
                <a:uFillTx/>
                <a:latin typeface="メイリオ" panose="020B0604030504040204" pitchFamily="50" charset="-128"/>
                <a:ea typeface="メイリオ" panose="020B0604030504040204" pitchFamily="50" charset="-128"/>
                <a:cs typeface="ＭＳ Ｐゴシック" pitchFamily="50" charset="-128"/>
              </a:rPr>
              <a:t>）　　　　</a:t>
            </a:r>
          </a:p>
        </p:txBody>
      </p:sp>
    </p:spTree>
    <p:extLst>
      <p:ext uri="{BB962C8B-B14F-4D97-AF65-F5344CB8AC3E}">
        <p14:creationId xmlns:p14="http://schemas.microsoft.com/office/powerpoint/2010/main" val="747588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1" y="7752"/>
            <a:ext cx="6857998" cy="338554"/>
          </a:xfrm>
          <a:prstGeom prst="rect">
            <a:avLst/>
          </a:prstGeom>
          <a:solidFill>
            <a:srgbClr val="00B0F0"/>
          </a:solidFill>
          <a:ln>
            <a:solidFill>
              <a:srgbClr val="00B0F0"/>
            </a:solidFill>
          </a:ln>
        </p:spPr>
        <p:txBody>
          <a:bodyPr wrap="square">
            <a:spAutoFit/>
          </a:bodyPr>
          <a:lstStyle/>
          <a:p>
            <a:r>
              <a:rPr lang="ja-JP" altLang="en-US" sz="1600" b="1" u="sng" dirty="0">
                <a:solidFill>
                  <a:schemeClr val="bg1"/>
                </a:solidFill>
              </a:rPr>
              <a:t>報道</a:t>
            </a:r>
            <a:r>
              <a:rPr lang="ja-JP" altLang="ja-JP" sz="1600" b="1" u="sng" dirty="0" smtClean="0">
                <a:solidFill>
                  <a:schemeClr val="bg1"/>
                </a:solidFill>
              </a:rPr>
              <a:t>資料</a:t>
            </a:r>
            <a:r>
              <a:rPr lang="ja-JP" altLang="en-US" sz="1600" b="1" u="sng" dirty="0" smtClean="0">
                <a:solidFill>
                  <a:schemeClr val="bg1"/>
                </a:solidFill>
              </a:rPr>
              <a:t>プレスリリース　会社名　</a:t>
            </a:r>
            <a:r>
              <a:rPr lang="ja-JP" altLang="ja-JP" sz="1600" b="1" u="sng" dirty="0" smtClean="0">
                <a:solidFill>
                  <a:schemeClr val="bg1"/>
                </a:solidFill>
              </a:rPr>
              <a:t>鹿児島県</a:t>
            </a:r>
            <a:r>
              <a:rPr lang="ja-JP" altLang="ja-JP" sz="1600" b="1" u="sng" dirty="0">
                <a:solidFill>
                  <a:schemeClr val="bg1"/>
                </a:solidFill>
              </a:rPr>
              <a:t>信用保証協会　</a:t>
            </a:r>
            <a:r>
              <a:rPr lang="ja-JP" altLang="ja-JP" sz="1600" b="1" u="sng" dirty="0" smtClean="0">
                <a:solidFill>
                  <a:schemeClr val="bg1"/>
                </a:solidFill>
              </a:rPr>
              <a:t>日付</a:t>
            </a:r>
            <a:r>
              <a:rPr lang="en-US" altLang="ja-JP" sz="1600" b="1" u="sng" dirty="0" smtClean="0">
                <a:solidFill>
                  <a:schemeClr val="bg1"/>
                </a:solidFill>
              </a:rPr>
              <a:t>R3.4.</a:t>
            </a:r>
            <a:r>
              <a:rPr lang="en-US" altLang="ja-JP" sz="1600" b="1" u="sng" dirty="0">
                <a:solidFill>
                  <a:schemeClr val="bg1"/>
                </a:solidFill>
              </a:rPr>
              <a:t>21</a:t>
            </a:r>
            <a:endParaRPr lang="en-US" altLang="ja-JP" sz="1600" b="1" u="sng" dirty="0" smtClean="0">
              <a:solidFill>
                <a:schemeClr val="bg1"/>
              </a:solidFill>
            </a:endParaRPr>
          </a:p>
        </p:txBody>
      </p:sp>
      <p:sp>
        <p:nvSpPr>
          <p:cNvPr id="13" name="正方形/長方形 12"/>
          <p:cNvSpPr/>
          <p:nvPr/>
        </p:nvSpPr>
        <p:spPr>
          <a:xfrm>
            <a:off x="1" y="9722490"/>
            <a:ext cx="6857998" cy="183510"/>
          </a:xfrm>
          <a:prstGeom prst="rect">
            <a:avLst/>
          </a:prstGeom>
          <a:solidFill>
            <a:srgbClr val="00B0F0"/>
          </a:solidFill>
        </p:spPr>
        <p:txBody>
          <a:bodyPr wrap="square">
            <a:noAutofit/>
          </a:bodyPr>
          <a:lstStyle/>
          <a:p>
            <a:endParaRPr lang="ja-JP" altLang="ja-JP" sz="1600" dirty="0">
              <a:solidFill>
                <a:schemeClr val="bg1"/>
              </a:solidFill>
            </a:endParaRPr>
          </a:p>
        </p:txBody>
      </p:sp>
      <p:pic>
        <p:nvPicPr>
          <p:cNvPr id="19" name="図 18" descr="\\Fileserver\共有フォルダ\企画調整課\⑤広報\鹿児島県信用保証協会ロゴマーク_20181018\02ロゴセット\JPEG\県信用保証協会ロゴセットA.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498" y="9401659"/>
            <a:ext cx="1699738" cy="250420"/>
          </a:xfrm>
          <a:prstGeom prst="rect">
            <a:avLst/>
          </a:prstGeom>
          <a:noFill/>
          <a:ln>
            <a:noFill/>
          </a:ln>
        </p:spPr>
      </p:pic>
      <p:grpSp>
        <p:nvGrpSpPr>
          <p:cNvPr id="4" name="グループ化 3"/>
          <p:cNvGrpSpPr/>
          <p:nvPr/>
        </p:nvGrpSpPr>
        <p:grpSpPr>
          <a:xfrm>
            <a:off x="222653" y="596532"/>
            <a:ext cx="3495675" cy="357094"/>
            <a:chOff x="225425" y="210729"/>
            <a:chExt cx="3927475" cy="524420"/>
          </a:xfrm>
        </p:grpSpPr>
        <p:sp>
          <p:nvSpPr>
            <p:cNvPr id="14" name="ホームベース 13"/>
            <p:cNvSpPr/>
            <p:nvPr/>
          </p:nvSpPr>
          <p:spPr>
            <a:xfrm>
              <a:off x="225425" y="394195"/>
              <a:ext cx="3927475" cy="340954"/>
            </a:xfrm>
            <a:prstGeom prst="homePlate">
              <a:avLst>
                <a:gd name="adj" fmla="val 0"/>
              </a:avLst>
            </a:prstGeom>
            <a:solidFill>
              <a:schemeClr val="tx1">
                <a:lumMod val="60000"/>
                <a:lumOff val="40000"/>
              </a:scheme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400" kern="100" dirty="0">
                  <a:effectLst/>
                  <a:latin typeface="Century"/>
                  <a:ea typeface="ＭＳ 明朝"/>
                  <a:cs typeface="Times New Roman"/>
                </a:rPr>
                <a:t> </a:t>
              </a:r>
              <a:endParaRPr lang="ja-JP" sz="1400" kern="100" dirty="0">
                <a:effectLst/>
                <a:latin typeface="Century"/>
                <a:ea typeface="ＭＳ 明朝"/>
                <a:cs typeface="Times New Roman"/>
              </a:endParaRPr>
            </a:p>
          </p:txBody>
        </p:sp>
        <p:sp>
          <p:nvSpPr>
            <p:cNvPr id="15" name="Rectangle 6"/>
            <p:cNvSpPr>
              <a:spLocks noChangeArrowheads="1"/>
            </p:cNvSpPr>
            <p:nvPr/>
          </p:nvSpPr>
          <p:spPr bwMode="auto">
            <a:xfrm>
              <a:off x="247672" y="210729"/>
              <a:ext cx="3882978" cy="523220"/>
            </a:xfrm>
            <a:prstGeom prst="rect">
              <a:avLst/>
            </a:prstGeom>
            <a:solidFill>
              <a:srgbClr val="00206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保証実績</a:t>
              </a:r>
              <a:r>
                <a:rPr kumimoji="1" lang="ja-JP" altLang="en-US"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rPr>
                <a:t>（保証利用者数の年度別推移</a:t>
              </a: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ＭＳ Ｐゴシック" pitchFamily="50" charset="-128"/>
                </a:rPr>
                <a:t>　　　　</a:t>
              </a:r>
              <a:endParaRPr kumimoji="1" lang="ja-JP"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endParaRPr>
            </a:p>
          </p:txBody>
        </p:sp>
      </p:grpSp>
      <p:sp>
        <p:nvSpPr>
          <p:cNvPr id="25" name="フッター プレースホルダー 7"/>
          <p:cNvSpPr txBox="1">
            <a:spLocks/>
          </p:cNvSpPr>
          <p:nvPr/>
        </p:nvSpPr>
        <p:spPr>
          <a:xfrm>
            <a:off x="2268071" y="9564598"/>
            <a:ext cx="2314575" cy="527403"/>
          </a:xfrm>
          <a:prstGeom prst="rect">
            <a:avLst/>
          </a:prstGeom>
        </p:spPr>
        <p:txBody>
          <a:bodyPr vert="horz" lIns="91440" tIns="45720" rIns="91440" bIns="45720" rtlCol="0" anchor="ctr"/>
          <a:lstStyle>
            <a:defPPr>
              <a:defRPr lang="ja-JP"/>
            </a:defPPr>
            <a:lvl1pPr marL="0" algn="ctr" defTabSz="775594" rtl="0" eaLnBrk="1" latinLnBrk="0" hangingPunct="1">
              <a:defRPr kumimoji="1" sz="900" kern="1200">
                <a:solidFill>
                  <a:schemeClr val="tx1">
                    <a:tint val="75000"/>
                  </a:schemeClr>
                </a:solidFill>
                <a:latin typeface="+mn-lt"/>
                <a:ea typeface="+mn-ea"/>
                <a:cs typeface="+mn-cs"/>
              </a:defRPr>
            </a:lvl1pPr>
            <a:lvl2pPr marL="387797" algn="l" defTabSz="775594" rtl="0" eaLnBrk="1" latinLnBrk="0" hangingPunct="1">
              <a:defRPr kumimoji="1" sz="1527" kern="1200">
                <a:solidFill>
                  <a:schemeClr val="tx1"/>
                </a:solidFill>
                <a:latin typeface="+mn-lt"/>
                <a:ea typeface="+mn-ea"/>
                <a:cs typeface="+mn-cs"/>
              </a:defRPr>
            </a:lvl2pPr>
            <a:lvl3pPr marL="775594" algn="l" defTabSz="775594" rtl="0" eaLnBrk="1" latinLnBrk="0" hangingPunct="1">
              <a:defRPr kumimoji="1" sz="1527" kern="1200">
                <a:solidFill>
                  <a:schemeClr val="tx1"/>
                </a:solidFill>
                <a:latin typeface="+mn-lt"/>
                <a:ea typeface="+mn-ea"/>
                <a:cs typeface="+mn-cs"/>
              </a:defRPr>
            </a:lvl3pPr>
            <a:lvl4pPr marL="1163391" algn="l" defTabSz="775594" rtl="0" eaLnBrk="1" latinLnBrk="0" hangingPunct="1">
              <a:defRPr kumimoji="1" sz="1527" kern="1200">
                <a:solidFill>
                  <a:schemeClr val="tx1"/>
                </a:solidFill>
                <a:latin typeface="+mn-lt"/>
                <a:ea typeface="+mn-ea"/>
                <a:cs typeface="+mn-cs"/>
              </a:defRPr>
            </a:lvl4pPr>
            <a:lvl5pPr marL="1551188" algn="l" defTabSz="775594" rtl="0" eaLnBrk="1" latinLnBrk="0" hangingPunct="1">
              <a:defRPr kumimoji="1" sz="1527" kern="1200">
                <a:solidFill>
                  <a:schemeClr val="tx1"/>
                </a:solidFill>
                <a:latin typeface="+mn-lt"/>
                <a:ea typeface="+mn-ea"/>
                <a:cs typeface="+mn-cs"/>
              </a:defRPr>
            </a:lvl5pPr>
            <a:lvl6pPr marL="1938985" algn="l" defTabSz="775594" rtl="0" eaLnBrk="1" latinLnBrk="0" hangingPunct="1">
              <a:defRPr kumimoji="1" sz="1527" kern="1200">
                <a:solidFill>
                  <a:schemeClr val="tx1"/>
                </a:solidFill>
                <a:latin typeface="+mn-lt"/>
                <a:ea typeface="+mn-ea"/>
                <a:cs typeface="+mn-cs"/>
              </a:defRPr>
            </a:lvl6pPr>
            <a:lvl7pPr marL="2326782" algn="l" defTabSz="775594" rtl="0" eaLnBrk="1" latinLnBrk="0" hangingPunct="1">
              <a:defRPr kumimoji="1" sz="1527" kern="1200">
                <a:solidFill>
                  <a:schemeClr val="tx1"/>
                </a:solidFill>
                <a:latin typeface="+mn-lt"/>
                <a:ea typeface="+mn-ea"/>
                <a:cs typeface="+mn-cs"/>
              </a:defRPr>
            </a:lvl7pPr>
            <a:lvl8pPr marL="2714579" algn="l" defTabSz="775594" rtl="0" eaLnBrk="1" latinLnBrk="0" hangingPunct="1">
              <a:defRPr kumimoji="1" sz="1527" kern="1200">
                <a:solidFill>
                  <a:schemeClr val="tx1"/>
                </a:solidFill>
                <a:latin typeface="+mn-lt"/>
                <a:ea typeface="+mn-ea"/>
                <a:cs typeface="+mn-cs"/>
              </a:defRPr>
            </a:lvl8pPr>
            <a:lvl9pPr marL="3102376" algn="l" defTabSz="775594" rtl="0" eaLnBrk="1" latinLnBrk="0" hangingPunct="1">
              <a:defRPr kumimoji="1" sz="1527" kern="1200">
                <a:solidFill>
                  <a:schemeClr val="tx1"/>
                </a:solidFill>
                <a:latin typeface="+mn-lt"/>
                <a:ea typeface="+mn-ea"/>
                <a:cs typeface="+mn-cs"/>
              </a:defRPr>
            </a:lvl9pPr>
          </a:lstStyle>
          <a:p>
            <a:r>
              <a:rPr lang="ja-JP" altLang="en-US" sz="1200" b="1" dirty="0" smtClean="0">
                <a:solidFill>
                  <a:schemeClr val="bg1"/>
                </a:solidFill>
              </a:rPr>
              <a:t>ー</a:t>
            </a:r>
            <a:r>
              <a:rPr lang="ja-JP" altLang="en-US" sz="1200" b="1" dirty="0">
                <a:solidFill>
                  <a:schemeClr val="bg1"/>
                </a:solidFill>
              </a:rPr>
              <a:t>３</a:t>
            </a:r>
            <a:r>
              <a:rPr lang="ja-JP" altLang="en-US" sz="1200" b="1" dirty="0" smtClean="0">
                <a:solidFill>
                  <a:schemeClr val="bg1"/>
                </a:solidFill>
              </a:rPr>
              <a:t>ー</a:t>
            </a:r>
            <a:endParaRPr lang="ja-JP" altLang="en-US" sz="1200" b="1" dirty="0">
              <a:solidFill>
                <a:schemeClr val="bg1"/>
              </a:solidFill>
            </a:endParaRPr>
          </a:p>
        </p:txBody>
      </p:sp>
      <p:sp>
        <p:nvSpPr>
          <p:cNvPr id="18" name="テキスト ボックス 17">
            <a:extLst>
              <a:ext uri="{FF2B5EF4-FFF2-40B4-BE49-F238E27FC236}">
                <a16:creationId xmlns:a16="http://schemas.microsoft.com/office/drawing/2014/main" id="{4318082C-F347-4210-9C0A-A3BA9EE25687}"/>
              </a:ext>
            </a:extLst>
          </p:cNvPr>
          <p:cNvSpPr txBox="1"/>
          <p:nvPr/>
        </p:nvSpPr>
        <p:spPr>
          <a:xfrm>
            <a:off x="4620456" y="5826357"/>
            <a:ext cx="1588362" cy="248320"/>
          </a:xfrm>
          <a:prstGeom prst="rect">
            <a:avLst/>
          </a:prstGeom>
          <a:noFill/>
        </p:spPr>
        <p:txBody>
          <a:bodyPr wrap="square" rtlCol="0">
            <a:spAutoFit/>
          </a:bodyPr>
          <a:lstStyle/>
          <a:p>
            <a:r>
              <a:rPr lang="ja-JP" altLang="en-US" sz="1000" dirty="0" smtClean="0">
                <a:solidFill>
                  <a:schemeClr val="tx1">
                    <a:lumMod val="75000"/>
                    <a:lumOff val="25000"/>
                  </a:schemeClr>
                </a:solidFill>
                <a:latin typeface="メイリオ" panose="020B0604030504040204" pitchFamily="50" charset="-128"/>
                <a:ea typeface="メイリオ" panose="020B0604030504040204" pitchFamily="50" charset="-128"/>
              </a:rPr>
              <a:t>（単位：件・百万円）</a:t>
            </a:r>
            <a:endPar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29" name="Rectangle 6"/>
          <p:cNvSpPr>
            <a:spLocks noChangeArrowheads="1"/>
          </p:cNvSpPr>
          <p:nvPr/>
        </p:nvSpPr>
        <p:spPr bwMode="auto">
          <a:xfrm>
            <a:off x="222653" y="5115882"/>
            <a:ext cx="3453623" cy="307777"/>
          </a:xfrm>
          <a:prstGeom prst="rect">
            <a:avLst/>
          </a:prstGeom>
          <a:solidFill>
            <a:srgbClr val="00206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コロナ資金創設後の月別推移</a:t>
            </a:r>
            <a:r>
              <a:rPr lang="ja-JP" altLang="en-US" sz="1400" b="1" dirty="0">
                <a:solidFill>
                  <a:schemeClr val="bg1"/>
                </a:solidFill>
                <a:latin typeface="メイリオ" panose="020B0604030504040204" pitchFamily="50" charset="-128"/>
                <a:ea typeface="メイリオ" panose="020B0604030504040204" pitchFamily="50" charset="-128"/>
                <a:cs typeface="ＭＳ Ｐゴシック" pitchFamily="50" charset="-128"/>
              </a:rPr>
              <a:t>　　　　</a:t>
            </a:r>
            <a:endParaRPr kumimoji="1" lang="ja-JP"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endParaRPr>
          </a:p>
        </p:txBody>
      </p:sp>
      <p:grpSp>
        <p:nvGrpSpPr>
          <p:cNvPr id="10" name="グループ化 9"/>
          <p:cNvGrpSpPr/>
          <p:nvPr/>
        </p:nvGrpSpPr>
        <p:grpSpPr>
          <a:xfrm>
            <a:off x="54440" y="1022914"/>
            <a:ext cx="6850720" cy="3487116"/>
            <a:chOff x="54440" y="1045189"/>
            <a:chExt cx="6850720" cy="3742389"/>
          </a:xfrm>
        </p:grpSpPr>
        <p:sp>
          <p:nvSpPr>
            <p:cNvPr id="6" name="正方形/長方形 5"/>
            <p:cNvSpPr/>
            <p:nvPr/>
          </p:nvSpPr>
          <p:spPr>
            <a:xfrm>
              <a:off x="54440" y="1045189"/>
              <a:ext cx="6850720" cy="701903"/>
            </a:xfrm>
            <a:prstGeom prst="rect">
              <a:avLst/>
            </a:prstGeom>
          </p:spPr>
          <p:txBody>
            <a:bodyPr wrap="square">
              <a:spAutoFit/>
            </a:bodyPr>
            <a:lstStyle/>
            <a:p>
              <a:pPr marL="85725" lvl="0" indent="100013">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保証利用者数（中小企業者数）は、近年減少傾向にありましたが、昨年度末より</a:t>
              </a:r>
              <a:r>
                <a:rPr lang="en-US" altLang="ja-JP" sz="1050" dirty="0" smtClean="0">
                  <a:solidFill>
                    <a:prstClr val="black"/>
                  </a:solidFill>
                  <a:latin typeface="BIZ UDPゴシック" panose="020B0400000000000000" pitchFamily="50" charset="-128"/>
                  <a:ea typeface="BIZ UDPゴシック" panose="020B0400000000000000" pitchFamily="50" charset="-128"/>
                </a:rPr>
                <a:t>4,803</a:t>
              </a:r>
              <a:r>
                <a:rPr lang="ja-JP" altLang="en-US" sz="1050" dirty="0" smtClean="0">
                  <a:solidFill>
                    <a:prstClr val="black"/>
                  </a:solidFill>
                  <a:latin typeface="BIZ UDPゴシック" panose="020B0400000000000000" pitchFamily="50" charset="-128"/>
                  <a:ea typeface="BIZ UDPゴシック" panose="020B0400000000000000" pitchFamily="50" charset="-128"/>
                </a:rPr>
                <a:t>企業増加しました。</a:t>
              </a:r>
              <a:endParaRPr lang="en-US" altLang="ja-JP" sz="1050" dirty="0">
                <a:solidFill>
                  <a:prstClr val="black"/>
                </a:solidFill>
                <a:latin typeface="BIZ UDPゴシック" panose="020B0400000000000000" pitchFamily="50" charset="-128"/>
                <a:ea typeface="BIZ UDPゴシック" panose="020B0400000000000000" pitchFamily="50" charset="-128"/>
              </a:endParaRPr>
            </a:p>
            <a:p>
              <a:pPr marL="85725" lvl="0" indent="100013">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また、県内中小企業者に対する保証浸透度</a:t>
              </a:r>
              <a:r>
                <a:rPr lang="en-US" altLang="ja-JP" sz="800" dirty="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については２４</a:t>
              </a:r>
              <a:r>
                <a:rPr lang="en-US" altLang="ja-JP" sz="1050" dirty="0" smtClean="0">
                  <a:solidFill>
                    <a:prstClr val="black"/>
                  </a:solidFill>
                  <a:latin typeface="BIZ UDPゴシック" panose="020B0400000000000000" pitchFamily="50" charset="-128"/>
                  <a:ea typeface="BIZ UDPゴシック" panose="020B0400000000000000" pitchFamily="50" charset="-128"/>
                </a:rPr>
                <a:t>.2</a:t>
              </a:r>
              <a:r>
                <a:rPr lang="ja-JP" altLang="en-US" sz="1050" dirty="0" smtClean="0">
                  <a:solidFill>
                    <a:prstClr val="black"/>
                  </a:solidFill>
                  <a:latin typeface="BIZ UDPゴシック" panose="020B0400000000000000" pitchFamily="50" charset="-128"/>
                  <a:ea typeface="BIZ UDPゴシック" panose="020B0400000000000000" pitchFamily="50" charset="-128"/>
                </a:rPr>
                <a:t>％から</a:t>
              </a:r>
              <a:r>
                <a:rPr lang="en-US" altLang="ja-JP" sz="1050" dirty="0">
                  <a:solidFill>
                    <a:prstClr val="black"/>
                  </a:solidFill>
                  <a:latin typeface="BIZ UDPゴシック" panose="020B0400000000000000" pitchFamily="50" charset="-128"/>
                  <a:ea typeface="BIZ UDPゴシック" panose="020B0400000000000000" pitchFamily="50" charset="-128"/>
                </a:rPr>
                <a:t>33.8</a:t>
              </a:r>
              <a:r>
                <a:rPr lang="ja-JP" altLang="en-US" sz="1050" dirty="0" smtClean="0">
                  <a:solidFill>
                    <a:prstClr val="black"/>
                  </a:solidFill>
                  <a:latin typeface="BIZ UDPゴシック" panose="020B0400000000000000" pitchFamily="50" charset="-128"/>
                  <a:ea typeface="BIZ UDPゴシック" panose="020B0400000000000000" pitchFamily="50" charset="-128"/>
                </a:rPr>
                <a:t>％まで増加しました。　</a:t>
              </a:r>
              <a:endParaRPr lang="en-US" altLang="ja-JP" sz="1050" dirty="0">
                <a:solidFill>
                  <a:prstClr val="black"/>
                </a:solidFill>
                <a:latin typeface="BIZ UDPゴシック" panose="020B0400000000000000" pitchFamily="50" charset="-128"/>
                <a:ea typeface="BIZ UDPゴシック" panose="020B0400000000000000" pitchFamily="50" charset="-128"/>
              </a:endParaRPr>
            </a:p>
            <a:p>
              <a:pPr marL="85725" lvl="0" indent="100013">
                <a:spcAft>
                  <a:spcPts val="300"/>
                </a:spcAft>
              </a:pPr>
              <a:r>
                <a:rPr lang="en-US" altLang="ja-JP" sz="900" dirty="0" smtClean="0">
                  <a:solidFill>
                    <a:prstClr val="black"/>
                  </a:solidFill>
                  <a:latin typeface="BIZ UDPゴシック" panose="020B0400000000000000" pitchFamily="50" charset="-128"/>
                  <a:ea typeface="BIZ UDPゴシック" panose="020B0400000000000000" pitchFamily="50" charset="-128"/>
                </a:rPr>
                <a:t>(※</a:t>
              </a:r>
              <a:r>
                <a:rPr lang="ja-JP" altLang="en-US" sz="900" dirty="0">
                  <a:solidFill>
                    <a:prstClr val="black"/>
                  </a:solidFill>
                  <a:latin typeface="BIZ UDPゴシック" panose="020B0400000000000000" pitchFamily="50" charset="-128"/>
                  <a:ea typeface="BIZ UDPゴシック" panose="020B0400000000000000" pitchFamily="50" charset="-128"/>
                </a:rPr>
                <a:t>保証浸透度＝保証利用者数</a:t>
              </a:r>
              <a:r>
                <a:rPr lang="en-US" altLang="ja-JP" sz="900" dirty="0">
                  <a:solidFill>
                    <a:prstClr val="black"/>
                  </a:solidFill>
                  <a:latin typeface="BIZ UDPゴシック" panose="020B0400000000000000" pitchFamily="50" charset="-128"/>
                  <a:ea typeface="BIZ UDPゴシック" panose="020B0400000000000000" pitchFamily="50" charset="-128"/>
                </a:rPr>
                <a:t>÷</a:t>
              </a:r>
              <a:r>
                <a:rPr lang="ja-JP" altLang="en-US" sz="900" dirty="0">
                  <a:solidFill>
                    <a:prstClr val="black"/>
                  </a:solidFill>
                  <a:latin typeface="BIZ UDPゴシック" panose="020B0400000000000000" pitchFamily="50" charset="-128"/>
                  <a:ea typeface="BIZ UDPゴシック" panose="020B0400000000000000" pitchFamily="50" charset="-128"/>
                </a:rPr>
                <a:t>県内中小企業者数</a:t>
              </a:r>
              <a:r>
                <a:rPr lang="en-US" altLang="ja-JP" sz="900" dirty="0">
                  <a:solidFill>
                    <a:prstClr val="black"/>
                  </a:solidFill>
                  <a:latin typeface="BIZ UDPゴシック" panose="020B0400000000000000" pitchFamily="50" charset="-128"/>
                  <a:ea typeface="BIZ UDPゴシック" panose="020B0400000000000000" pitchFamily="50" charset="-128"/>
                </a:rPr>
                <a:t>49,915</a:t>
              </a:r>
              <a:r>
                <a:rPr lang="ja-JP" altLang="en-US" sz="900" dirty="0">
                  <a:solidFill>
                    <a:prstClr val="black"/>
                  </a:solidFill>
                  <a:latin typeface="BIZ UDPゴシック" panose="020B0400000000000000" pitchFamily="50" charset="-128"/>
                  <a:ea typeface="BIZ UDPゴシック" panose="020B0400000000000000" pitchFamily="50" charset="-128"/>
                </a:rPr>
                <a:t>社</a:t>
              </a:r>
              <a:r>
                <a:rPr lang="ja-JP" altLang="en-US" sz="90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　　　　　　　　　　　　　　　　　　　　　　</a:t>
              </a:r>
              <a:endParaRPr lang="en-US" altLang="ja-JP" sz="800" dirty="0" smtClean="0">
                <a:solidFill>
                  <a:prstClr val="black"/>
                </a:solidFill>
                <a:latin typeface="BIZ UDPゴシック" panose="020B0400000000000000" pitchFamily="50" charset="-128"/>
                <a:ea typeface="BIZ UDPゴシック" panose="020B0400000000000000" pitchFamily="50" charset="-128"/>
              </a:endParaRPr>
            </a:p>
          </p:txBody>
        </p:sp>
        <p:sp>
          <p:nvSpPr>
            <p:cNvPr id="33" name="楕円 32"/>
            <p:cNvSpPr/>
            <p:nvPr/>
          </p:nvSpPr>
          <p:spPr>
            <a:xfrm>
              <a:off x="5948656" y="4651639"/>
              <a:ext cx="260162" cy="13593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 name="正方形/長方形 1"/>
          <p:cNvSpPr/>
          <p:nvPr/>
        </p:nvSpPr>
        <p:spPr>
          <a:xfrm>
            <a:off x="222653" y="5439065"/>
            <a:ext cx="6254347" cy="415498"/>
          </a:xfrm>
          <a:prstGeom prst="rect">
            <a:avLst/>
          </a:prstGeom>
        </p:spPr>
        <p:txBody>
          <a:bodyPr wrap="square">
            <a:spAutoFit/>
          </a:bodyPr>
          <a:lstStyle/>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コロナ資金の申込・承諾の推移を月別にみると、昨年６月をピークにそれ以降漸減していましたが、県コロナ資金の申請期限である年度末には、高水準となりました。</a:t>
            </a:r>
            <a:endParaRPr lang="en-US" altLang="ja-JP" sz="1050" dirty="0">
              <a:solidFill>
                <a:prstClr val="black"/>
              </a:solidFill>
              <a:latin typeface="BIZ UDPゴシック" panose="020B0400000000000000" pitchFamily="50" charset="-128"/>
              <a:ea typeface="BIZ UDPゴシック" panose="020B0400000000000000" pitchFamily="50" charset="-128"/>
            </a:endParaRPr>
          </a:p>
        </p:txBody>
      </p:sp>
      <p:pic>
        <p:nvPicPr>
          <p:cNvPr id="3" name="図 2"/>
          <p:cNvPicPr>
            <a:picLocks noChangeAspect="1"/>
          </p:cNvPicPr>
          <p:nvPr/>
        </p:nvPicPr>
        <p:blipFill>
          <a:blip r:embed="rId3"/>
          <a:stretch>
            <a:fillRect/>
          </a:stretch>
        </p:blipFill>
        <p:spPr>
          <a:xfrm>
            <a:off x="256404" y="6020928"/>
            <a:ext cx="5961145" cy="3048000"/>
          </a:xfrm>
          <a:prstGeom prst="rect">
            <a:avLst/>
          </a:prstGeom>
          <a:ln>
            <a:solidFill>
              <a:schemeClr val="tx2"/>
            </a:solidFill>
          </a:ln>
        </p:spPr>
      </p:pic>
      <p:pic>
        <p:nvPicPr>
          <p:cNvPr id="7" name="図 6"/>
          <p:cNvPicPr>
            <a:picLocks noChangeAspect="1"/>
          </p:cNvPicPr>
          <p:nvPr/>
        </p:nvPicPr>
        <p:blipFill>
          <a:blip r:embed="rId4"/>
          <a:stretch>
            <a:fillRect/>
          </a:stretch>
        </p:blipFill>
        <p:spPr>
          <a:xfrm>
            <a:off x="239528" y="1870234"/>
            <a:ext cx="5994896" cy="3091420"/>
          </a:xfrm>
          <a:prstGeom prst="rect">
            <a:avLst/>
          </a:prstGeom>
          <a:ln w="19050">
            <a:solidFill>
              <a:schemeClr val="tx1"/>
            </a:solidFill>
          </a:ln>
        </p:spPr>
      </p:pic>
      <p:sp>
        <p:nvSpPr>
          <p:cNvPr id="20" name="テキスト ボックス 19">
            <a:extLst>
              <a:ext uri="{FF2B5EF4-FFF2-40B4-BE49-F238E27FC236}">
                <a16:creationId xmlns:a16="http://schemas.microsoft.com/office/drawing/2014/main" id="{4318082C-F347-4210-9C0A-A3BA9EE25687}"/>
              </a:ext>
            </a:extLst>
          </p:cNvPr>
          <p:cNvSpPr txBox="1"/>
          <p:nvPr/>
        </p:nvSpPr>
        <p:spPr>
          <a:xfrm>
            <a:off x="140983" y="1605737"/>
            <a:ext cx="6717016" cy="292388"/>
          </a:xfrm>
          <a:prstGeom prst="rect">
            <a:avLst/>
          </a:prstGeom>
          <a:noFill/>
        </p:spPr>
        <p:txBody>
          <a:bodyPr wrap="square" rtlCol="0">
            <a:spAutoFit/>
          </a:bodyPr>
          <a:lstStyle/>
          <a:p>
            <a:endParaRPr lang="en-US" altLang="ja-JP" sz="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900" dirty="0" smtClean="0">
                <a:solidFill>
                  <a:schemeClr val="tx1">
                    <a:lumMod val="75000"/>
                    <a:lumOff val="25000"/>
                  </a:schemeClr>
                </a:solidFill>
                <a:latin typeface="メイリオ" panose="020B0604030504040204" pitchFamily="50" charset="-128"/>
                <a:ea typeface="メイリオ" panose="020B0604030504040204" pitchFamily="50" charset="-128"/>
              </a:rPr>
              <a:t>保証利用者数（単位：企業）　　　　　　　　　　　　　　　　　　　　　　　　　　保証浸透度（単位：％）</a:t>
            </a:r>
            <a:endPar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63175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1" y="7752"/>
            <a:ext cx="6857998" cy="338554"/>
          </a:xfrm>
          <a:prstGeom prst="rect">
            <a:avLst/>
          </a:prstGeom>
          <a:solidFill>
            <a:srgbClr val="00B0F0"/>
          </a:solidFill>
          <a:ln>
            <a:solidFill>
              <a:srgbClr val="00B0F0"/>
            </a:solidFill>
          </a:ln>
        </p:spPr>
        <p:txBody>
          <a:bodyPr wrap="square">
            <a:spAutoFit/>
          </a:bodyPr>
          <a:lstStyle/>
          <a:p>
            <a:r>
              <a:rPr lang="ja-JP" altLang="en-US" sz="1600" b="1" u="sng" dirty="0">
                <a:solidFill>
                  <a:schemeClr val="bg1"/>
                </a:solidFill>
              </a:rPr>
              <a:t>報道</a:t>
            </a:r>
            <a:r>
              <a:rPr lang="ja-JP" altLang="ja-JP" sz="1600" b="1" u="sng" dirty="0" smtClean="0">
                <a:solidFill>
                  <a:schemeClr val="bg1"/>
                </a:solidFill>
              </a:rPr>
              <a:t>資料</a:t>
            </a:r>
            <a:r>
              <a:rPr lang="ja-JP" altLang="en-US" sz="1600" b="1" u="sng" dirty="0" smtClean="0">
                <a:solidFill>
                  <a:schemeClr val="bg1"/>
                </a:solidFill>
              </a:rPr>
              <a:t>プレスリリース　会社名　</a:t>
            </a:r>
            <a:r>
              <a:rPr lang="ja-JP" altLang="ja-JP" sz="1600" b="1" u="sng" dirty="0" smtClean="0">
                <a:solidFill>
                  <a:schemeClr val="bg1"/>
                </a:solidFill>
              </a:rPr>
              <a:t>鹿児島県</a:t>
            </a:r>
            <a:r>
              <a:rPr lang="ja-JP" altLang="ja-JP" sz="1600" b="1" u="sng" dirty="0">
                <a:solidFill>
                  <a:schemeClr val="bg1"/>
                </a:solidFill>
              </a:rPr>
              <a:t>信用保証協会　</a:t>
            </a:r>
            <a:r>
              <a:rPr lang="ja-JP" altLang="ja-JP" sz="1600" b="1" u="sng" dirty="0" smtClean="0">
                <a:solidFill>
                  <a:schemeClr val="bg1"/>
                </a:solidFill>
              </a:rPr>
              <a:t>日付</a:t>
            </a:r>
            <a:r>
              <a:rPr lang="en-US" altLang="ja-JP" sz="1600" b="1" u="sng" dirty="0" smtClean="0">
                <a:solidFill>
                  <a:schemeClr val="bg1"/>
                </a:solidFill>
              </a:rPr>
              <a:t>R3.4.</a:t>
            </a:r>
            <a:r>
              <a:rPr lang="en-US" altLang="ja-JP" sz="1600" b="1" u="sng" dirty="0">
                <a:solidFill>
                  <a:schemeClr val="bg1"/>
                </a:solidFill>
              </a:rPr>
              <a:t>21</a:t>
            </a:r>
            <a:endParaRPr lang="en-US" altLang="ja-JP" sz="1600" b="1" u="sng" dirty="0" smtClean="0">
              <a:solidFill>
                <a:schemeClr val="bg1"/>
              </a:solidFill>
            </a:endParaRPr>
          </a:p>
        </p:txBody>
      </p:sp>
      <p:sp>
        <p:nvSpPr>
          <p:cNvPr id="13" name="正方形/長方形 12"/>
          <p:cNvSpPr/>
          <p:nvPr/>
        </p:nvSpPr>
        <p:spPr>
          <a:xfrm>
            <a:off x="1" y="9722490"/>
            <a:ext cx="6857998" cy="183510"/>
          </a:xfrm>
          <a:prstGeom prst="rect">
            <a:avLst/>
          </a:prstGeom>
          <a:solidFill>
            <a:srgbClr val="00B0F0"/>
          </a:solidFill>
        </p:spPr>
        <p:txBody>
          <a:bodyPr wrap="square">
            <a:noAutofit/>
          </a:bodyPr>
          <a:lstStyle/>
          <a:p>
            <a:endParaRPr lang="ja-JP" altLang="ja-JP" sz="1600" dirty="0">
              <a:solidFill>
                <a:schemeClr val="bg1"/>
              </a:solidFill>
            </a:endParaRPr>
          </a:p>
        </p:txBody>
      </p:sp>
      <p:pic>
        <p:nvPicPr>
          <p:cNvPr id="19" name="図 18" descr="\\Fileserver\共有フォルダ\企画調整課\⑤広報\鹿児島県信用保証協会ロゴマーク_20181018\02ロゴセット\JPEG\県信用保証協会ロゴセットA.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498" y="9401659"/>
            <a:ext cx="1699738" cy="250420"/>
          </a:xfrm>
          <a:prstGeom prst="rect">
            <a:avLst/>
          </a:prstGeom>
          <a:noFill/>
          <a:ln>
            <a:noFill/>
          </a:ln>
        </p:spPr>
      </p:pic>
      <p:grpSp>
        <p:nvGrpSpPr>
          <p:cNvPr id="4" name="グループ化 3"/>
          <p:cNvGrpSpPr/>
          <p:nvPr/>
        </p:nvGrpSpPr>
        <p:grpSpPr>
          <a:xfrm>
            <a:off x="225425" y="394195"/>
            <a:ext cx="3927475" cy="340954"/>
            <a:chOff x="225425" y="394195"/>
            <a:chExt cx="3927475" cy="340954"/>
          </a:xfrm>
        </p:grpSpPr>
        <p:sp>
          <p:nvSpPr>
            <p:cNvPr id="14" name="ホームベース 13"/>
            <p:cNvSpPr/>
            <p:nvPr/>
          </p:nvSpPr>
          <p:spPr>
            <a:xfrm>
              <a:off x="225425" y="394195"/>
              <a:ext cx="3927475" cy="340954"/>
            </a:xfrm>
            <a:prstGeom prst="homePlate">
              <a:avLst>
                <a:gd name="adj" fmla="val 0"/>
              </a:avLst>
            </a:prstGeom>
            <a:solidFill>
              <a:schemeClr val="tx1">
                <a:lumMod val="60000"/>
                <a:lumOff val="40000"/>
              </a:scheme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400" kern="100" dirty="0">
                  <a:effectLst/>
                  <a:latin typeface="Century"/>
                  <a:ea typeface="ＭＳ 明朝"/>
                  <a:cs typeface="Times New Roman"/>
                </a:rPr>
                <a:t> </a:t>
              </a:r>
              <a:endParaRPr lang="ja-JP" sz="1050" kern="100" dirty="0">
                <a:effectLst/>
                <a:latin typeface="Century"/>
                <a:ea typeface="ＭＳ 明朝"/>
                <a:cs typeface="Times New Roman"/>
              </a:endParaRPr>
            </a:p>
          </p:txBody>
        </p:sp>
        <p:sp>
          <p:nvSpPr>
            <p:cNvPr id="15" name="Rectangle 6"/>
            <p:cNvSpPr>
              <a:spLocks noChangeArrowheads="1"/>
            </p:cNvSpPr>
            <p:nvPr/>
          </p:nvSpPr>
          <p:spPr bwMode="auto">
            <a:xfrm>
              <a:off x="247673" y="426172"/>
              <a:ext cx="3882978" cy="307777"/>
            </a:xfrm>
            <a:prstGeom prst="rect">
              <a:avLst/>
            </a:prstGeom>
            <a:solidFill>
              <a:srgbClr val="00206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令和</a:t>
              </a:r>
              <a:r>
                <a:rPr lang="en-US" altLang="ja-JP"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3</a:t>
              </a:r>
              <a:r>
                <a:rPr lang="ja-JP" altLang="en-US" sz="1400" b="1" dirty="0" smtClean="0">
                  <a:solidFill>
                    <a:schemeClr val="bg1"/>
                  </a:solidFill>
                  <a:latin typeface="メイリオ" panose="020B0604030504040204" pitchFamily="50" charset="-128"/>
                  <a:ea typeface="メイリオ" panose="020B0604030504040204" pitchFamily="50" charset="-128"/>
                  <a:cs typeface="ＭＳ Ｐゴシック" pitchFamily="50" charset="-128"/>
                </a:rPr>
                <a:t>年度新設・拡充した保証制度について</a:t>
              </a:r>
              <a:r>
                <a:rPr lang="ja-JP" altLang="en-US" sz="1400" b="1" dirty="0">
                  <a:solidFill>
                    <a:schemeClr val="bg1"/>
                  </a:solidFill>
                  <a:latin typeface="メイリオ" panose="020B0604030504040204" pitchFamily="50" charset="-128"/>
                  <a:ea typeface="メイリオ" panose="020B0604030504040204" pitchFamily="50" charset="-128"/>
                  <a:cs typeface="ＭＳ Ｐゴシック" pitchFamily="50" charset="-128"/>
                </a:rPr>
                <a:t>　　　　</a:t>
              </a:r>
              <a:endParaRPr kumimoji="1" lang="ja-JP" sz="1400" b="1"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ＭＳ Ｐゴシック" pitchFamily="50" charset="-128"/>
              </a:endParaRPr>
            </a:p>
          </p:txBody>
        </p:sp>
      </p:grpSp>
      <p:sp>
        <p:nvSpPr>
          <p:cNvPr id="20" name="正方形/長方形 19"/>
          <p:cNvSpPr/>
          <p:nvPr/>
        </p:nvSpPr>
        <p:spPr>
          <a:xfrm>
            <a:off x="4130651" y="8796727"/>
            <a:ext cx="2517803" cy="577081"/>
          </a:xfrm>
          <a:prstGeom prst="rect">
            <a:avLst/>
          </a:prstGeom>
        </p:spPr>
        <p:txBody>
          <a:bodyPr wrap="square">
            <a:spAutoFit/>
          </a:bodyPr>
          <a:lstStyle/>
          <a:p>
            <a:pPr marL="85725" lvl="0" indent="100013">
              <a:spcAft>
                <a:spcPts val="300"/>
              </a:spcAft>
            </a:pPr>
            <a:r>
              <a:rPr lang="ja-JP" altLang="en-US" sz="1050" u="wavy" dirty="0">
                <a:uFill>
                  <a:solidFill>
                    <a:srgbClr val="002060"/>
                  </a:solidFill>
                </a:uFill>
                <a:latin typeface="BIZ UDPゴシック" panose="020B0400000000000000" pitchFamily="50" charset="-128"/>
                <a:ea typeface="BIZ UDPゴシック" panose="020B0400000000000000" pitchFamily="50" charset="-128"/>
              </a:rPr>
              <a:t>詳細につきましては、お電話等にて対応させていただきますので</a:t>
            </a:r>
            <a:r>
              <a:rPr lang="ja-JP" altLang="en-US" sz="1050" u="wavy" dirty="0" smtClean="0">
                <a:uFill>
                  <a:solidFill>
                    <a:srgbClr val="002060"/>
                  </a:solidFill>
                </a:uFill>
                <a:latin typeface="BIZ UDPゴシック" panose="020B0400000000000000" pitchFamily="50" charset="-128"/>
                <a:ea typeface="BIZ UDPゴシック" panose="020B0400000000000000" pitchFamily="50" charset="-128"/>
              </a:rPr>
              <a:t>、お問い合わせ先</a:t>
            </a:r>
            <a:r>
              <a:rPr lang="ja-JP" altLang="en-US" sz="1050" u="wavy" dirty="0">
                <a:uFill>
                  <a:solidFill>
                    <a:srgbClr val="002060"/>
                  </a:solidFill>
                </a:uFill>
                <a:latin typeface="BIZ UDPゴシック" panose="020B0400000000000000" pitchFamily="50" charset="-128"/>
                <a:ea typeface="BIZ UDPゴシック" panose="020B0400000000000000" pitchFamily="50" charset="-128"/>
              </a:rPr>
              <a:t>までご連絡ください。</a:t>
            </a:r>
            <a:endParaRPr lang="en-US" altLang="ja-JP" sz="1050" u="wavy" dirty="0">
              <a:uFill>
                <a:solidFill>
                  <a:srgbClr val="002060"/>
                </a:solidFill>
              </a:uFill>
              <a:latin typeface="BIZ UDPゴシック" panose="020B0400000000000000" pitchFamily="50" charset="-128"/>
              <a:ea typeface="BIZ UDPゴシック" panose="020B0400000000000000" pitchFamily="50"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3354697101"/>
              </p:ext>
            </p:extLst>
          </p:nvPr>
        </p:nvGraphicFramePr>
        <p:xfrm>
          <a:off x="200404" y="8408656"/>
          <a:ext cx="3930247" cy="1146810"/>
        </p:xfrm>
        <a:graphic>
          <a:graphicData uri="http://schemas.openxmlformats.org/drawingml/2006/table">
            <a:tbl>
              <a:tblPr firstRow="1" firstCol="1" bandRow="1"/>
              <a:tblGrid>
                <a:gridCol w="3930247">
                  <a:extLst>
                    <a:ext uri="{9D8B030D-6E8A-4147-A177-3AD203B41FA5}">
                      <a16:colId xmlns:a16="http://schemas.microsoft.com/office/drawing/2014/main" val="20000"/>
                    </a:ext>
                  </a:extLst>
                </a:gridCol>
              </a:tblGrid>
              <a:tr h="1146810">
                <a:tc>
                  <a:txBody>
                    <a:bodyPr/>
                    <a:lstStyle/>
                    <a:p>
                      <a:pPr algn="just">
                        <a:spcAft>
                          <a:spcPts val="0"/>
                        </a:spcAft>
                      </a:pPr>
                      <a:r>
                        <a:rPr lang="ja-JP" altLang="en-US" sz="900" b="1" kern="100" dirty="0" smtClean="0">
                          <a:effectLst/>
                          <a:latin typeface="+mn-ea"/>
                          <a:ea typeface="+mn-ea"/>
                          <a:cs typeface="Times New Roman"/>
                        </a:rPr>
                        <a:t>　</a:t>
                      </a:r>
                      <a:r>
                        <a:rPr lang="ja-JP" sz="900" b="1" kern="100" dirty="0" smtClean="0">
                          <a:effectLst/>
                          <a:latin typeface="+mn-ea"/>
                          <a:ea typeface="+mn-ea"/>
                          <a:cs typeface="Times New Roman"/>
                        </a:rPr>
                        <a:t>＜</a:t>
                      </a:r>
                      <a:r>
                        <a:rPr lang="ja-JP" sz="900" b="1" kern="100" dirty="0">
                          <a:effectLst/>
                          <a:latin typeface="+mn-ea"/>
                          <a:ea typeface="+mn-ea"/>
                          <a:cs typeface="Times New Roman"/>
                        </a:rPr>
                        <a:t>資料に</a:t>
                      </a:r>
                      <a:r>
                        <a:rPr lang="ja-JP" sz="900" b="1" kern="100" dirty="0" smtClean="0">
                          <a:effectLst/>
                          <a:latin typeface="+mn-ea"/>
                          <a:ea typeface="+mn-ea"/>
                          <a:cs typeface="Times New Roman"/>
                        </a:rPr>
                        <a:t>関</a:t>
                      </a:r>
                      <a:r>
                        <a:rPr lang="ja-JP" altLang="en-US" sz="900" b="1" kern="100" dirty="0" smtClean="0">
                          <a:effectLst/>
                          <a:latin typeface="+mn-ea"/>
                          <a:ea typeface="+mn-ea"/>
                          <a:cs typeface="Times New Roman"/>
                        </a:rPr>
                        <a:t>する</a:t>
                      </a:r>
                      <a:r>
                        <a:rPr lang="ja-JP" sz="900" b="1" kern="100" dirty="0" smtClean="0">
                          <a:effectLst/>
                          <a:latin typeface="+mn-ea"/>
                          <a:ea typeface="+mn-ea"/>
                          <a:cs typeface="Times New Roman"/>
                        </a:rPr>
                        <a:t>お問合せ先＞</a:t>
                      </a:r>
                      <a:r>
                        <a:rPr lang="ja-JP" altLang="en-US" sz="900" b="1" kern="100" dirty="0" smtClean="0">
                          <a:effectLst/>
                          <a:latin typeface="+mn-ea"/>
                          <a:ea typeface="+mn-ea"/>
                          <a:cs typeface="Times New Roman"/>
                        </a:rPr>
                        <a:t>　</a:t>
                      </a:r>
                      <a:endParaRPr lang="en-US" altLang="ja-JP" sz="900" b="1" kern="100" dirty="0" smtClean="0">
                        <a:effectLst/>
                        <a:latin typeface="+mn-ea"/>
                        <a:ea typeface="+mn-ea"/>
                        <a:cs typeface="Times New Roman"/>
                      </a:endParaRPr>
                    </a:p>
                    <a:p>
                      <a:pPr algn="just">
                        <a:spcAft>
                          <a:spcPts val="0"/>
                        </a:spcAft>
                      </a:pPr>
                      <a:r>
                        <a:rPr lang="ja-JP" altLang="en-US" sz="900" b="1" kern="100" dirty="0" smtClean="0">
                          <a:effectLst/>
                          <a:latin typeface="+mn-ea"/>
                          <a:ea typeface="+mn-ea"/>
                          <a:cs typeface="Times New Roman"/>
                        </a:rPr>
                        <a:t>　　鹿児島県信用保証協会　</a:t>
                      </a:r>
                      <a:r>
                        <a:rPr lang="ja-JP" sz="900" b="1" kern="100" dirty="0" smtClean="0">
                          <a:effectLst/>
                          <a:latin typeface="+mn-ea"/>
                          <a:ea typeface="+mn-ea"/>
                          <a:cs typeface="Times New Roman"/>
                        </a:rPr>
                        <a:t>総務部</a:t>
                      </a:r>
                      <a:r>
                        <a:rPr lang="ja-JP" sz="900" b="1" kern="100" dirty="0">
                          <a:effectLst/>
                          <a:latin typeface="+mn-ea"/>
                          <a:ea typeface="+mn-ea"/>
                          <a:cs typeface="Times New Roman"/>
                        </a:rPr>
                        <a:t>　企画</a:t>
                      </a:r>
                      <a:r>
                        <a:rPr lang="ja-JP" sz="900" b="1" kern="100" dirty="0" smtClean="0">
                          <a:effectLst/>
                          <a:latin typeface="+mn-ea"/>
                          <a:ea typeface="+mn-ea"/>
                          <a:cs typeface="Times New Roman"/>
                        </a:rPr>
                        <a:t>情報課（</a:t>
                      </a:r>
                      <a:r>
                        <a:rPr lang="ja-JP" sz="900" b="1" kern="100" dirty="0">
                          <a:effectLst/>
                          <a:latin typeface="+mn-ea"/>
                          <a:ea typeface="+mn-ea"/>
                          <a:cs typeface="Times New Roman"/>
                        </a:rPr>
                        <a:t>広報担当</a:t>
                      </a:r>
                      <a:r>
                        <a:rPr lang="ja-JP" sz="900" b="1" kern="100" dirty="0" smtClean="0">
                          <a:effectLst/>
                          <a:latin typeface="+mn-ea"/>
                          <a:ea typeface="+mn-ea"/>
                          <a:cs typeface="Times New Roman"/>
                        </a:rPr>
                        <a:t>）</a:t>
                      </a:r>
                      <a:r>
                        <a:rPr lang="ja-JP" altLang="en-US" sz="900" b="1" kern="100" dirty="0" smtClean="0">
                          <a:effectLst/>
                          <a:latin typeface="+mn-ea"/>
                          <a:ea typeface="+mn-ea"/>
                          <a:cs typeface="Times New Roman"/>
                        </a:rPr>
                        <a:t>堂満典子</a:t>
                      </a:r>
                      <a:endParaRPr lang="en-US" altLang="ja-JP" sz="900" b="1" kern="100" dirty="0" smtClean="0">
                        <a:effectLst/>
                        <a:latin typeface="+mn-ea"/>
                        <a:ea typeface="+mn-ea"/>
                        <a:cs typeface="Times New Roman"/>
                      </a:endParaRPr>
                    </a:p>
                    <a:p>
                      <a:pPr algn="just">
                        <a:spcAft>
                          <a:spcPts val="0"/>
                        </a:spcAft>
                      </a:pPr>
                      <a:r>
                        <a:rPr lang="ja-JP" altLang="en-US" sz="900" b="1" kern="100" dirty="0" smtClean="0">
                          <a:effectLst/>
                          <a:latin typeface="+mn-ea"/>
                          <a:ea typeface="+mn-ea"/>
                          <a:cs typeface="Times New Roman"/>
                        </a:rPr>
                        <a:t>　　電話</a:t>
                      </a:r>
                      <a:r>
                        <a:rPr lang="ja-JP" altLang="en-US" sz="900" b="1" kern="100" baseline="0" dirty="0" smtClean="0">
                          <a:effectLst/>
                          <a:latin typeface="+mn-ea"/>
                          <a:ea typeface="+mn-ea"/>
                          <a:cs typeface="Times New Roman"/>
                        </a:rPr>
                        <a:t> 　</a:t>
                      </a:r>
                      <a:r>
                        <a:rPr lang="ja-JP" altLang="en-US" sz="900" b="1" kern="100" dirty="0" smtClean="0">
                          <a:effectLst/>
                          <a:latin typeface="+mn-ea"/>
                          <a:ea typeface="+mn-ea"/>
                          <a:cs typeface="Times New Roman"/>
                        </a:rPr>
                        <a:t>：</a:t>
                      </a:r>
                      <a:r>
                        <a:rPr lang="en-US" altLang="ja-JP" sz="900" b="1" kern="100" dirty="0" smtClean="0">
                          <a:effectLst/>
                          <a:latin typeface="+mn-ea"/>
                          <a:ea typeface="+mn-ea"/>
                          <a:cs typeface="Times New Roman"/>
                        </a:rPr>
                        <a:t>099</a:t>
                      </a:r>
                      <a:r>
                        <a:rPr lang="ja-JP" altLang="en-US" sz="900" b="1" kern="100" dirty="0" smtClean="0">
                          <a:effectLst/>
                          <a:latin typeface="+mn-ea"/>
                          <a:ea typeface="+mn-ea"/>
                          <a:cs typeface="Times New Roman"/>
                        </a:rPr>
                        <a:t>－</a:t>
                      </a:r>
                      <a:r>
                        <a:rPr lang="en-US" altLang="ja-JP" sz="900" b="1" kern="100" dirty="0" smtClean="0">
                          <a:effectLst/>
                          <a:latin typeface="+mn-ea"/>
                          <a:ea typeface="+mn-ea"/>
                          <a:cs typeface="Times New Roman"/>
                        </a:rPr>
                        <a:t>223</a:t>
                      </a:r>
                      <a:r>
                        <a:rPr lang="ja-JP" altLang="en-US" sz="900" b="1" kern="100" dirty="0" smtClean="0">
                          <a:effectLst/>
                          <a:latin typeface="+mn-ea"/>
                          <a:ea typeface="+mn-ea"/>
                          <a:cs typeface="Times New Roman"/>
                        </a:rPr>
                        <a:t>－</a:t>
                      </a:r>
                      <a:r>
                        <a:rPr lang="en-US" altLang="ja-JP" sz="900" b="1" kern="100" dirty="0" smtClean="0">
                          <a:effectLst/>
                          <a:latin typeface="+mn-ea"/>
                          <a:ea typeface="+mn-ea"/>
                          <a:cs typeface="Times New Roman"/>
                        </a:rPr>
                        <a:t>0273</a:t>
                      </a:r>
                      <a:r>
                        <a:rPr lang="ja-JP" altLang="en-US" sz="900" b="1" kern="100" dirty="0" smtClean="0">
                          <a:effectLst/>
                          <a:latin typeface="+mn-ea"/>
                          <a:ea typeface="+mn-ea"/>
                          <a:cs typeface="Times New Roman"/>
                        </a:rPr>
                        <a:t>　</a:t>
                      </a:r>
                      <a:r>
                        <a:rPr lang="en-US" altLang="ja-JP" sz="900" b="1" kern="100" dirty="0" smtClean="0">
                          <a:effectLst/>
                          <a:latin typeface="+mn-ea"/>
                          <a:ea typeface="+mn-ea"/>
                          <a:cs typeface="Times New Roman"/>
                        </a:rPr>
                        <a:t>FAX</a:t>
                      </a:r>
                      <a:r>
                        <a:rPr lang="ja-JP" altLang="en-US" sz="900" b="1" kern="100" dirty="0" smtClean="0">
                          <a:effectLst/>
                          <a:latin typeface="+mn-ea"/>
                          <a:ea typeface="+mn-ea"/>
                          <a:cs typeface="Times New Roman"/>
                        </a:rPr>
                        <a:t>　</a:t>
                      </a:r>
                      <a:r>
                        <a:rPr lang="ja-JP" altLang="en-US" sz="900" b="1" kern="100" baseline="0" dirty="0" smtClean="0">
                          <a:effectLst/>
                          <a:latin typeface="+mn-ea"/>
                          <a:ea typeface="+mn-ea"/>
                          <a:cs typeface="Times New Roman"/>
                        </a:rPr>
                        <a:t>  </a:t>
                      </a:r>
                      <a:r>
                        <a:rPr lang="ja-JP" sz="900" b="1" kern="100" dirty="0" smtClean="0">
                          <a:effectLst/>
                          <a:latin typeface="+mn-ea"/>
                          <a:ea typeface="+mn-ea"/>
                          <a:cs typeface="Times New Roman"/>
                        </a:rPr>
                        <a:t>：</a:t>
                      </a:r>
                      <a:r>
                        <a:rPr lang="en-US" altLang="ja-JP" sz="900" b="1" kern="100" dirty="0" smtClean="0">
                          <a:effectLst/>
                          <a:latin typeface="+mn-ea"/>
                          <a:ea typeface="+mn-ea"/>
                          <a:cs typeface="Times New Roman"/>
                        </a:rPr>
                        <a:t>099</a:t>
                      </a:r>
                      <a:r>
                        <a:rPr lang="ja-JP" sz="900" b="1" kern="100" dirty="0" smtClean="0">
                          <a:effectLst/>
                          <a:latin typeface="+mn-ea"/>
                          <a:ea typeface="+mn-ea"/>
                          <a:cs typeface="Times New Roman"/>
                        </a:rPr>
                        <a:t>－</a:t>
                      </a:r>
                      <a:r>
                        <a:rPr lang="en-US" altLang="ja-JP" sz="900" b="1" kern="100" dirty="0" smtClean="0">
                          <a:effectLst/>
                          <a:latin typeface="+mn-ea"/>
                          <a:ea typeface="+mn-ea"/>
                          <a:cs typeface="Times New Roman"/>
                        </a:rPr>
                        <a:t>223</a:t>
                      </a:r>
                      <a:r>
                        <a:rPr lang="ja-JP" sz="900" b="1" kern="100" dirty="0" smtClean="0">
                          <a:effectLst/>
                          <a:latin typeface="+mn-ea"/>
                          <a:ea typeface="+mn-ea"/>
                          <a:cs typeface="Times New Roman"/>
                        </a:rPr>
                        <a:t>－</a:t>
                      </a:r>
                      <a:r>
                        <a:rPr lang="en-US" altLang="ja-JP" sz="900" b="1" kern="100" dirty="0" smtClean="0">
                          <a:effectLst/>
                          <a:latin typeface="+mn-ea"/>
                          <a:ea typeface="+mn-ea"/>
                          <a:cs typeface="Times New Roman"/>
                        </a:rPr>
                        <a:t>6399</a:t>
                      </a:r>
                    </a:p>
                    <a:p>
                      <a:pPr algn="just">
                        <a:spcAft>
                          <a:spcPts val="0"/>
                        </a:spcAft>
                      </a:pPr>
                      <a:r>
                        <a:rPr lang="ja-JP" altLang="en-US" sz="900" b="1" kern="0" spc="300" dirty="0" smtClean="0">
                          <a:effectLst/>
                          <a:latin typeface="+mn-ea"/>
                          <a:ea typeface="+mn-ea"/>
                          <a:cs typeface="Times New Roman"/>
                        </a:rPr>
                        <a:t>　</a:t>
                      </a:r>
                      <a:r>
                        <a:rPr lang="ja-JP" altLang="en-US" sz="900" b="1" kern="0" spc="300" baseline="0" dirty="0" smtClean="0">
                          <a:effectLst/>
                          <a:latin typeface="+mn-ea"/>
                          <a:ea typeface="+mn-ea"/>
                          <a:cs typeface="Times New Roman"/>
                        </a:rPr>
                        <a:t> </a:t>
                      </a:r>
                      <a:r>
                        <a:rPr lang="en-US" altLang="ja-JP" sz="900" b="1" kern="0" spc="300" baseline="0" dirty="0" smtClean="0">
                          <a:effectLst/>
                          <a:latin typeface="+mn-ea"/>
                          <a:ea typeface="+mn-ea"/>
                          <a:cs typeface="Times New Roman"/>
                        </a:rPr>
                        <a:t>mail</a:t>
                      </a:r>
                      <a:r>
                        <a:rPr lang="ja-JP" altLang="en-US" sz="900" b="1" kern="100" spc="0" dirty="0" smtClean="0">
                          <a:effectLst/>
                          <a:latin typeface="+mn-ea"/>
                          <a:ea typeface="+mn-ea"/>
                          <a:cs typeface="Times New Roman"/>
                        </a:rPr>
                        <a:t>：</a:t>
                      </a:r>
                      <a:r>
                        <a:rPr lang="en-US" sz="900" b="1" kern="100" dirty="0" smtClean="0">
                          <a:effectLst/>
                          <a:latin typeface="+mn-ea"/>
                          <a:ea typeface="+mn-ea"/>
                          <a:cs typeface="Times New Roman"/>
                        </a:rPr>
                        <a:t>kikaku@kagoshima-cgc.or.jp</a:t>
                      </a:r>
                    </a:p>
                    <a:p>
                      <a:pPr algn="just">
                        <a:spcAft>
                          <a:spcPts val="0"/>
                        </a:spcAft>
                      </a:pPr>
                      <a:r>
                        <a:rPr lang="ja-JP" altLang="en-US" sz="900" b="1" kern="100" dirty="0" smtClean="0">
                          <a:effectLst/>
                          <a:latin typeface="+mn-ea"/>
                          <a:ea typeface="+mn-ea"/>
                          <a:cs typeface="Times New Roman"/>
                        </a:rPr>
                        <a:t>　　住所   </a:t>
                      </a:r>
                      <a:r>
                        <a:rPr lang="ja-JP" altLang="en-US" sz="900" b="1" kern="100" baseline="0" dirty="0" smtClean="0">
                          <a:effectLst/>
                          <a:latin typeface="+mn-ea"/>
                          <a:ea typeface="+mn-ea"/>
                          <a:cs typeface="Times New Roman"/>
                        </a:rPr>
                        <a:t>  </a:t>
                      </a:r>
                      <a:r>
                        <a:rPr lang="ja-JP" sz="900" b="1" kern="100" dirty="0" smtClean="0">
                          <a:effectLst/>
                          <a:latin typeface="+mn-ea"/>
                          <a:ea typeface="+mn-ea"/>
                          <a:cs typeface="Times New Roman"/>
                        </a:rPr>
                        <a:t>：</a:t>
                      </a:r>
                      <a:r>
                        <a:rPr lang="ja-JP" sz="900" b="1" kern="100" dirty="0">
                          <a:effectLst/>
                          <a:latin typeface="+mn-ea"/>
                          <a:ea typeface="+mn-ea"/>
                          <a:cs typeface="Times New Roman"/>
                        </a:rPr>
                        <a:t>〒</a:t>
                      </a:r>
                      <a:r>
                        <a:rPr lang="ja-JP" sz="900" b="1" kern="100" dirty="0" smtClean="0">
                          <a:effectLst/>
                          <a:latin typeface="+mn-ea"/>
                          <a:ea typeface="+mn-ea"/>
                          <a:cs typeface="Times New Roman"/>
                        </a:rPr>
                        <a:t>８９２－０８２１</a:t>
                      </a:r>
                      <a:r>
                        <a:rPr lang="ja-JP" altLang="en-US" sz="900" b="1" kern="100" dirty="0">
                          <a:effectLst/>
                          <a:latin typeface="+mn-ea"/>
                          <a:ea typeface="+mn-ea"/>
                          <a:cs typeface="Times New Roman"/>
                        </a:rPr>
                        <a:t>　</a:t>
                      </a:r>
                      <a:r>
                        <a:rPr lang="ja-JP" sz="900" b="1" kern="100" dirty="0" smtClean="0">
                          <a:effectLst/>
                          <a:latin typeface="+mn-ea"/>
                          <a:ea typeface="+mn-ea"/>
                          <a:cs typeface="Times New Roman"/>
                        </a:rPr>
                        <a:t>鹿児島市</a:t>
                      </a:r>
                      <a:r>
                        <a:rPr lang="ja-JP" sz="900" b="1" kern="100" dirty="0">
                          <a:effectLst/>
                          <a:latin typeface="+mn-ea"/>
                          <a:ea typeface="+mn-ea"/>
                          <a:cs typeface="Times New Roman"/>
                        </a:rPr>
                        <a:t>名山町</a:t>
                      </a:r>
                      <a:r>
                        <a:rPr lang="ja-JP" sz="900" b="1" kern="100" dirty="0" smtClean="0">
                          <a:effectLst/>
                          <a:latin typeface="+mn-ea"/>
                          <a:ea typeface="+mn-ea"/>
                          <a:cs typeface="Times New Roman"/>
                        </a:rPr>
                        <a:t>９－１</a:t>
                      </a:r>
                      <a:endParaRPr lang="en-US" altLang="ja-JP" sz="900" b="1" kern="100" dirty="0" smtClean="0">
                        <a:effectLst/>
                        <a:latin typeface="+mn-ea"/>
                        <a:ea typeface="+mn-ea"/>
                        <a:cs typeface="Times New Roman"/>
                      </a:endParaRPr>
                    </a:p>
                    <a:p>
                      <a:pPr algn="just">
                        <a:spcAft>
                          <a:spcPts val="0"/>
                        </a:spcAft>
                      </a:pPr>
                      <a:r>
                        <a:rPr lang="ja-JP" altLang="en-US" sz="900" b="1" kern="100" dirty="0" smtClean="0">
                          <a:effectLst/>
                          <a:latin typeface="+mn-ea"/>
                          <a:ea typeface="+mn-ea"/>
                          <a:cs typeface="Times New Roman"/>
                        </a:rPr>
                        <a:t>　　　　　　</a:t>
                      </a:r>
                      <a:r>
                        <a:rPr lang="ja-JP" sz="900" b="1" kern="100" dirty="0" smtClean="0">
                          <a:effectLst/>
                          <a:latin typeface="+mn-ea"/>
                          <a:ea typeface="+mn-ea"/>
                          <a:cs typeface="Times New Roman"/>
                        </a:rPr>
                        <a:t>（</a:t>
                      </a:r>
                      <a:r>
                        <a:rPr lang="ja-JP" sz="900" b="1" kern="100" dirty="0">
                          <a:effectLst/>
                          <a:latin typeface="+mn-ea"/>
                          <a:ea typeface="+mn-ea"/>
                          <a:cs typeface="Times New Roman"/>
                        </a:rPr>
                        <a:t>鹿児島県産業会館内）</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5" name="フッター プレースホルダー 7"/>
          <p:cNvSpPr txBox="1">
            <a:spLocks/>
          </p:cNvSpPr>
          <p:nvPr/>
        </p:nvSpPr>
        <p:spPr>
          <a:xfrm>
            <a:off x="2268071" y="9564598"/>
            <a:ext cx="2314575" cy="527403"/>
          </a:xfrm>
          <a:prstGeom prst="rect">
            <a:avLst/>
          </a:prstGeom>
        </p:spPr>
        <p:txBody>
          <a:bodyPr vert="horz" lIns="91440" tIns="45720" rIns="91440" bIns="45720" rtlCol="0" anchor="ctr"/>
          <a:lstStyle>
            <a:defPPr>
              <a:defRPr lang="ja-JP"/>
            </a:defPPr>
            <a:lvl1pPr marL="0" algn="ctr" defTabSz="775594" rtl="0" eaLnBrk="1" latinLnBrk="0" hangingPunct="1">
              <a:defRPr kumimoji="1" sz="900" kern="1200">
                <a:solidFill>
                  <a:schemeClr val="tx1">
                    <a:tint val="75000"/>
                  </a:schemeClr>
                </a:solidFill>
                <a:latin typeface="+mn-lt"/>
                <a:ea typeface="+mn-ea"/>
                <a:cs typeface="+mn-cs"/>
              </a:defRPr>
            </a:lvl1pPr>
            <a:lvl2pPr marL="387797" algn="l" defTabSz="775594" rtl="0" eaLnBrk="1" latinLnBrk="0" hangingPunct="1">
              <a:defRPr kumimoji="1" sz="1527" kern="1200">
                <a:solidFill>
                  <a:schemeClr val="tx1"/>
                </a:solidFill>
                <a:latin typeface="+mn-lt"/>
                <a:ea typeface="+mn-ea"/>
                <a:cs typeface="+mn-cs"/>
              </a:defRPr>
            </a:lvl2pPr>
            <a:lvl3pPr marL="775594" algn="l" defTabSz="775594" rtl="0" eaLnBrk="1" latinLnBrk="0" hangingPunct="1">
              <a:defRPr kumimoji="1" sz="1527" kern="1200">
                <a:solidFill>
                  <a:schemeClr val="tx1"/>
                </a:solidFill>
                <a:latin typeface="+mn-lt"/>
                <a:ea typeface="+mn-ea"/>
                <a:cs typeface="+mn-cs"/>
              </a:defRPr>
            </a:lvl3pPr>
            <a:lvl4pPr marL="1163391" algn="l" defTabSz="775594" rtl="0" eaLnBrk="1" latinLnBrk="0" hangingPunct="1">
              <a:defRPr kumimoji="1" sz="1527" kern="1200">
                <a:solidFill>
                  <a:schemeClr val="tx1"/>
                </a:solidFill>
                <a:latin typeface="+mn-lt"/>
                <a:ea typeface="+mn-ea"/>
                <a:cs typeface="+mn-cs"/>
              </a:defRPr>
            </a:lvl4pPr>
            <a:lvl5pPr marL="1551188" algn="l" defTabSz="775594" rtl="0" eaLnBrk="1" latinLnBrk="0" hangingPunct="1">
              <a:defRPr kumimoji="1" sz="1527" kern="1200">
                <a:solidFill>
                  <a:schemeClr val="tx1"/>
                </a:solidFill>
                <a:latin typeface="+mn-lt"/>
                <a:ea typeface="+mn-ea"/>
                <a:cs typeface="+mn-cs"/>
              </a:defRPr>
            </a:lvl5pPr>
            <a:lvl6pPr marL="1938985" algn="l" defTabSz="775594" rtl="0" eaLnBrk="1" latinLnBrk="0" hangingPunct="1">
              <a:defRPr kumimoji="1" sz="1527" kern="1200">
                <a:solidFill>
                  <a:schemeClr val="tx1"/>
                </a:solidFill>
                <a:latin typeface="+mn-lt"/>
                <a:ea typeface="+mn-ea"/>
                <a:cs typeface="+mn-cs"/>
              </a:defRPr>
            </a:lvl6pPr>
            <a:lvl7pPr marL="2326782" algn="l" defTabSz="775594" rtl="0" eaLnBrk="1" latinLnBrk="0" hangingPunct="1">
              <a:defRPr kumimoji="1" sz="1527" kern="1200">
                <a:solidFill>
                  <a:schemeClr val="tx1"/>
                </a:solidFill>
                <a:latin typeface="+mn-lt"/>
                <a:ea typeface="+mn-ea"/>
                <a:cs typeface="+mn-cs"/>
              </a:defRPr>
            </a:lvl7pPr>
            <a:lvl8pPr marL="2714579" algn="l" defTabSz="775594" rtl="0" eaLnBrk="1" latinLnBrk="0" hangingPunct="1">
              <a:defRPr kumimoji="1" sz="1527" kern="1200">
                <a:solidFill>
                  <a:schemeClr val="tx1"/>
                </a:solidFill>
                <a:latin typeface="+mn-lt"/>
                <a:ea typeface="+mn-ea"/>
                <a:cs typeface="+mn-cs"/>
              </a:defRPr>
            </a:lvl8pPr>
            <a:lvl9pPr marL="3102376" algn="l" defTabSz="775594" rtl="0" eaLnBrk="1" latinLnBrk="0" hangingPunct="1">
              <a:defRPr kumimoji="1" sz="1527" kern="1200">
                <a:solidFill>
                  <a:schemeClr val="tx1"/>
                </a:solidFill>
                <a:latin typeface="+mn-lt"/>
                <a:ea typeface="+mn-ea"/>
                <a:cs typeface="+mn-cs"/>
              </a:defRPr>
            </a:lvl9pPr>
          </a:lstStyle>
          <a:p>
            <a:r>
              <a:rPr lang="ja-JP" altLang="en-US" sz="1200" b="1" dirty="0" err="1" smtClean="0">
                <a:solidFill>
                  <a:schemeClr val="bg1"/>
                </a:solidFill>
              </a:rPr>
              <a:t>ー</a:t>
            </a:r>
            <a:r>
              <a:rPr lang="ja-JP" altLang="en-US" sz="1200" b="1" dirty="0">
                <a:solidFill>
                  <a:schemeClr val="bg1"/>
                </a:solidFill>
              </a:rPr>
              <a:t>４</a:t>
            </a:r>
            <a:r>
              <a:rPr lang="ja-JP" altLang="en-US" sz="1200" b="1" dirty="0" smtClean="0">
                <a:solidFill>
                  <a:schemeClr val="bg1"/>
                </a:solidFill>
              </a:rPr>
              <a:t>ー</a:t>
            </a:r>
            <a:endParaRPr lang="ja-JP" altLang="en-US" sz="1200" b="1" dirty="0">
              <a:solidFill>
                <a:schemeClr val="bg1"/>
              </a:solidFill>
            </a:endParaRPr>
          </a:p>
        </p:txBody>
      </p:sp>
      <p:sp>
        <p:nvSpPr>
          <p:cNvPr id="2" name="正方形/長方形 1"/>
          <p:cNvSpPr/>
          <p:nvPr/>
        </p:nvSpPr>
        <p:spPr>
          <a:xfrm>
            <a:off x="213843" y="733949"/>
            <a:ext cx="6456859" cy="415498"/>
          </a:xfrm>
          <a:prstGeom prst="rect">
            <a:avLst/>
          </a:prstGeom>
        </p:spPr>
        <p:txBody>
          <a:bodyPr wrap="square">
            <a:spAutoFit/>
          </a:bodyPr>
          <a:lstStyle/>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新型コロナウイルスの影響を踏まえた資金繰り支援等として、国の新たなコロナ関連保証制度や協会独自の保証制度が新設・拡充さ</a:t>
            </a:r>
            <a:r>
              <a:rPr lang="ja-JP" altLang="en-US" sz="1050" dirty="0">
                <a:solidFill>
                  <a:prstClr val="black"/>
                </a:solidFill>
                <a:latin typeface="BIZ UDPゴシック" panose="020B0400000000000000" pitchFamily="50" charset="-128"/>
                <a:ea typeface="BIZ UDPゴシック" panose="020B0400000000000000" pitchFamily="50" charset="-128"/>
              </a:rPr>
              <a:t>れ</a:t>
            </a:r>
            <a:r>
              <a:rPr lang="ja-JP" altLang="en-US" sz="1050" dirty="0" smtClean="0">
                <a:solidFill>
                  <a:prstClr val="black"/>
                </a:solidFill>
                <a:latin typeface="BIZ UDPゴシック" panose="020B0400000000000000" pitchFamily="50" charset="-128"/>
                <a:ea typeface="BIZ UDPゴシック" panose="020B0400000000000000" pitchFamily="50" charset="-128"/>
              </a:rPr>
              <a:t>ました。</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p:txBody>
      </p:sp>
      <p:sp>
        <p:nvSpPr>
          <p:cNvPr id="21" name="正方形/長方形 20"/>
          <p:cNvSpPr/>
          <p:nvPr/>
        </p:nvSpPr>
        <p:spPr>
          <a:xfrm>
            <a:off x="247672" y="1412869"/>
            <a:ext cx="6423029" cy="1815882"/>
          </a:xfrm>
          <a:prstGeom prst="rect">
            <a:avLst/>
          </a:prstGeom>
          <a:ln>
            <a:solidFill>
              <a:schemeClr val="tx2"/>
            </a:solidFill>
          </a:ln>
        </p:spPr>
        <p:txBody>
          <a:bodyPr wrap="square">
            <a:spAutoFit/>
          </a:bodyPr>
          <a:lstStyle/>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新型</a:t>
            </a:r>
            <a:r>
              <a:rPr lang="ja-JP" altLang="en-US" sz="1050" dirty="0">
                <a:solidFill>
                  <a:prstClr val="black"/>
                </a:solidFill>
                <a:latin typeface="BIZ UDPゴシック" panose="020B0400000000000000" pitchFamily="50" charset="-128"/>
                <a:ea typeface="BIZ UDPゴシック" panose="020B0400000000000000" pitchFamily="50" charset="-128"/>
              </a:rPr>
              <a:t>コロナウイルス感染症の影響を</a:t>
            </a:r>
            <a:r>
              <a:rPr lang="ja-JP" altLang="en-US" sz="1050" dirty="0" smtClean="0">
                <a:solidFill>
                  <a:prstClr val="black"/>
                </a:solidFill>
                <a:latin typeface="BIZ UDPゴシック" panose="020B0400000000000000" pitchFamily="50" charset="-128"/>
                <a:ea typeface="BIZ UDPゴシック" panose="020B0400000000000000" pitchFamily="50" charset="-128"/>
              </a:rPr>
              <a:t>受け</a:t>
            </a:r>
            <a:r>
              <a:rPr lang="ja-JP" altLang="en-US" sz="1050" dirty="0">
                <a:solidFill>
                  <a:prstClr val="black"/>
                </a:solidFill>
                <a:latin typeface="BIZ UDPゴシック" panose="020B0400000000000000" pitchFamily="50" charset="-128"/>
                <a:ea typeface="BIZ UDPゴシック" panose="020B0400000000000000" pitchFamily="50" charset="-128"/>
              </a:rPr>
              <a:t>た</a:t>
            </a:r>
            <a:r>
              <a:rPr lang="ja-JP" altLang="en-US" sz="1050" dirty="0" smtClean="0">
                <a:solidFill>
                  <a:prstClr val="black"/>
                </a:solidFill>
                <a:latin typeface="BIZ UDPゴシック" panose="020B0400000000000000" pitchFamily="50" charset="-128"/>
                <a:ea typeface="BIZ UDPゴシック" panose="020B0400000000000000" pitchFamily="50" charset="-128"/>
              </a:rPr>
              <a:t>中小</a:t>
            </a:r>
            <a:r>
              <a:rPr lang="ja-JP" altLang="en-US" sz="1050" dirty="0">
                <a:solidFill>
                  <a:prstClr val="black"/>
                </a:solidFill>
                <a:latin typeface="BIZ UDPゴシック" panose="020B0400000000000000" pitchFamily="50" charset="-128"/>
                <a:ea typeface="BIZ UDPゴシック" panose="020B0400000000000000" pitchFamily="50" charset="-128"/>
              </a:rPr>
              <a:t>企業者の資金繰りの円滑化を図ると共に，金融機関の継続的な伴走支援により，経営の安定や生産性の向上を</a:t>
            </a:r>
            <a:r>
              <a:rPr lang="ja-JP" altLang="en-US" sz="1050" dirty="0" smtClean="0">
                <a:solidFill>
                  <a:prstClr val="black"/>
                </a:solidFill>
                <a:latin typeface="BIZ UDPゴシック" panose="020B0400000000000000" pitchFamily="50" charset="-128"/>
                <a:ea typeface="BIZ UDPゴシック" panose="020B0400000000000000" pitchFamily="50" charset="-128"/>
              </a:rPr>
              <a:t>図ります。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制度の特徴</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①国が信用保証料の一部補助を行うことで、中小企業者の負担は</a:t>
            </a:r>
            <a:r>
              <a:rPr lang="en-US" altLang="ja-JP" sz="1050" dirty="0" smtClean="0">
                <a:solidFill>
                  <a:prstClr val="black"/>
                </a:solidFill>
                <a:latin typeface="BIZ UDPゴシック" panose="020B0400000000000000" pitchFamily="50" charset="-128"/>
                <a:ea typeface="BIZ UDPゴシック" panose="020B0400000000000000" pitchFamily="50" charset="-128"/>
              </a:rPr>
              <a:t>0.2</a:t>
            </a:r>
            <a:r>
              <a:rPr lang="ja-JP" altLang="en-US" sz="1050" dirty="0" smtClean="0">
                <a:solidFill>
                  <a:prstClr val="black"/>
                </a:solidFill>
                <a:latin typeface="BIZ UDPゴシック" panose="020B0400000000000000" pitchFamily="50" charset="-128"/>
                <a:ea typeface="BIZ UDPゴシック" panose="020B0400000000000000" pitchFamily="50" charset="-128"/>
              </a:rPr>
              <a:t>％となります。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②セーフティネット保証</a:t>
            </a:r>
            <a:r>
              <a:rPr lang="en-US" altLang="ja-JP" sz="1050" dirty="0" smtClean="0">
                <a:solidFill>
                  <a:prstClr val="black"/>
                </a:solidFill>
                <a:latin typeface="BIZ UDPゴシック" panose="020B0400000000000000" pitchFamily="50" charset="-128"/>
                <a:ea typeface="BIZ UDPゴシック" panose="020B0400000000000000" pitchFamily="50" charset="-128"/>
              </a:rPr>
              <a:t>4</a:t>
            </a:r>
            <a:r>
              <a:rPr lang="ja-JP" altLang="en-US" sz="1050" dirty="0" smtClean="0">
                <a:solidFill>
                  <a:prstClr val="black"/>
                </a:solidFill>
                <a:latin typeface="BIZ UDPゴシック" panose="020B0400000000000000" pitchFamily="50" charset="-128"/>
                <a:ea typeface="BIZ UDPゴシック" panose="020B0400000000000000" pitchFamily="50" charset="-128"/>
              </a:rPr>
              <a:t>号、</a:t>
            </a:r>
            <a:r>
              <a:rPr lang="en-US" altLang="ja-JP" sz="1050" dirty="0" smtClean="0">
                <a:solidFill>
                  <a:prstClr val="black"/>
                </a:solidFill>
                <a:latin typeface="BIZ UDPゴシック" panose="020B0400000000000000" pitchFamily="50" charset="-128"/>
                <a:ea typeface="BIZ UDPゴシック" panose="020B0400000000000000" pitchFamily="50" charset="-128"/>
              </a:rPr>
              <a:t>5</a:t>
            </a:r>
            <a:r>
              <a:rPr lang="ja-JP" altLang="en-US" sz="1050" dirty="0" smtClean="0">
                <a:solidFill>
                  <a:prstClr val="black"/>
                </a:solidFill>
                <a:latin typeface="BIZ UDPゴシック" panose="020B0400000000000000" pitchFamily="50" charset="-128"/>
                <a:ea typeface="BIZ UDPゴシック" panose="020B0400000000000000" pitchFamily="50" charset="-128"/>
              </a:rPr>
              <a:t>号</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売上高減少率</a:t>
            </a:r>
            <a:r>
              <a:rPr lang="en-US" altLang="ja-JP" sz="1050" dirty="0" smtClean="0">
                <a:solidFill>
                  <a:prstClr val="black"/>
                </a:solidFill>
                <a:latin typeface="BIZ UDPゴシック" panose="020B0400000000000000" pitchFamily="50" charset="-128"/>
                <a:ea typeface="BIZ UDPゴシック" panose="020B0400000000000000" pitchFamily="50" charset="-128"/>
              </a:rPr>
              <a:t>15</a:t>
            </a:r>
            <a:r>
              <a:rPr lang="ja-JP" altLang="en-US" sz="1050" dirty="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以上のみ）、危機関連の認定が必要です。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③中小企業者は最低</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事業年度分の経営行動計画書の作成が必要です。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④</a:t>
            </a:r>
            <a:r>
              <a:rPr lang="ja-JP" altLang="en-US" sz="1050" dirty="0">
                <a:solidFill>
                  <a:prstClr val="black"/>
                </a:solidFill>
                <a:latin typeface="BIZ UDPゴシック" panose="020B0400000000000000" pitchFamily="50" charset="-128"/>
                <a:ea typeface="BIZ UDPゴシック" panose="020B0400000000000000" pitchFamily="50" charset="-128"/>
              </a:rPr>
              <a:t>一定</a:t>
            </a:r>
            <a:r>
              <a:rPr lang="ja-JP" altLang="en-US" sz="1050" dirty="0" smtClean="0">
                <a:solidFill>
                  <a:prstClr val="black"/>
                </a:solidFill>
                <a:latin typeface="BIZ UDPゴシック" panose="020B0400000000000000" pitchFamily="50" charset="-128"/>
                <a:ea typeface="BIZ UDPゴシック" panose="020B0400000000000000" pitchFamily="50" charset="-128"/>
              </a:rPr>
              <a:t>の要件を満たす場合</a:t>
            </a:r>
            <a:r>
              <a:rPr lang="ja-JP" altLang="en-US" sz="1050" dirty="0">
                <a:solidFill>
                  <a:prstClr val="black"/>
                </a:solidFill>
                <a:latin typeface="BIZ UDPゴシック" panose="020B0400000000000000" pitchFamily="50" charset="-128"/>
                <a:ea typeface="BIZ UDPゴシック" panose="020B0400000000000000" pitchFamily="50" charset="-128"/>
              </a:rPr>
              <a:t>、経営者保証を免除することが可能です。</a:t>
            </a:r>
            <a:endParaRPr lang="en-US" altLang="ja-JP" sz="1050" dirty="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⑤金融機関は</a:t>
            </a:r>
            <a:r>
              <a:rPr lang="en-US" altLang="ja-JP" sz="1050" dirty="0" smtClean="0">
                <a:solidFill>
                  <a:prstClr val="black"/>
                </a:solidFill>
                <a:latin typeface="BIZ UDPゴシック" panose="020B0400000000000000" pitchFamily="50" charset="-128"/>
                <a:ea typeface="BIZ UDPゴシック" panose="020B0400000000000000" pitchFamily="50" charset="-128"/>
              </a:rPr>
              <a:t>5</a:t>
            </a:r>
            <a:r>
              <a:rPr lang="ja-JP" altLang="en-US" sz="1050" dirty="0" smtClean="0">
                <a:solidFill>
                  <a:prstClr val="black"/>
                </a:solidFill>
                <a:latin typeface="BIZ UDPゴシック" panose="020B0400000000000000" pitchFamily="50" charset="-128"/>
                <a:ea typeface="BIZ UDPゴシック" panose="020B0400000000000000" pitchFamily="50" charset="-128"/>
              </a:rPr>
              <a:t>事業年度にわたりフォローアップ</a:t>
            </a:r>
            <a:r>
              <a:rPr lang="ja-JP" altLang="en-US" sz="1050" dirty="0">
                <a:solidFill>
                  <a:prstClr val="black"/>
                </a:solidFill>
                <a:latin typeface="BIZ UDPゴシック" panose="020B0400000000000000" pitchFamily="50" charset="-128"/>
                <a:ea typeface="BIZ UDPゴシック" panose="020B0400000000000000" pitchFamily="50" charset="-128"/>
              </a:rPr>
              <a:t>を</a:t>
            </a:r>
            <a:r>
              <a:rPr lang="ja-JP" altLang="en-US" sz="1050" dirty="0" smtClean="0">
                <a:solidFill>
                  <a:prstClr val="black"/>
                </a:solidFill>
                <a:latin typeface="BIZ UDPゴシック" panose="020B0400000000000000" pitchFamily="50" charset="-128"/>
                <a:ea typeface="BIZ UDPゴシック" panose="020B0400000000000000" pitchFamily="50" charset="-128"/>
              </a:rPr>
              <a:t>実施し、年</a:t>
            </a:r>
            <a:r>
              <a:rPr lang="en-US" altLang="ja-JP" sz="1050" dirty="0">
                <a:solidFill>
                  <a:prstClr val="black"/>
                </a:solidFill>
                <a:latin typeface="BIZ UDPゴシック" panose="020B0400000000000000" pitchFamily="50" charset="-128"/>
                <a:ea typeface="BIZ UDPゴシック" panose="020B0400000000000000" pitchFamily="50" charset="-128"/>
              </a:rPr>
              <a:t>2</a:t>
            </a:r>
            <a:r>
              <a:rPr lang="ja-JP" altLang="en-US" sz="1050" dirty="0" smtClean="0">
                <a:solidFill>
                  <a:prstClr val="black"/>
                </a:solidFill>
                <a:latin typeface="BIZ UDPゴシック" panose="020B0400000000000000" pitchFamily="50" charset="-128"/>
                <a:ea typeface="BIZ UDPゴシック" panose="020B0400000000000000" pitchFamily="50" charset="-128"/>
              </a:rPr>
              <a:t>回協会へ計画の実行状況を報告します。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a:t>
            </a:r>
            <a:r>
              <a:rPr lang="ja-JP" altLang="en-US" sz="1050" dirty="0" smtClean="0">
                <a:solidFill>
                  <a:prstClr val="black"/>
                </a:solidFill>
                <a:latin typeface="BIZ UDPゴシック" panose="020B0400000000000000" pitchFamily="50" charset="-128"/>
                <a:ea typeface="BIZ UDPゴシック" panose="020B0400000000000000" pitchFamily="50" charset="-128"/>
              </a:rPr>
              <a:t>⑥取扱期間は、令和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smtClean="0">
                <a:solidFill>
                  <a:prstClr val="black"/>
                </a:solidFill>
                <a:latin typeface="BIZ UDPゴシック" panose="020B0400000000000000" pitchFamily="50" charset="-128"/>
                <a:ea typeface="BIZ UDPゴシック" panose="020B0400000000000000" pitchFamily="50" charset="-128"/>
              </a:rPr>
              <a:t>4</a:t>
            </a:r>
            <a:r>
              <a:rPr lang="ja-JP" altLang="en-US" sz="1050" dirty="0" smtClean="0">
                <a:solidFill>
                  <a:prstClr val="black"/>
                </a:solidFill>
                <a:latin typeface="BIZ UDPゴシック" panose="020B0400000000000000" pitchFamily="50" charset="-128"/>
                <a:ea typeface="BIZ UDPゴシック" panose="020B0400000000000000" pitchFamily="50" charset="-128"/>
              </a:rPr>
              <a:t>月</a:t>
            </a:r>
            <a:r>
              <a:rPr lang="en-US" altLang="ja-JP" sz="1050" dirty="0" smtClean="0">
                <a:solidFill>
                  <a:prstClr val="black"/>
                </a:solidFill>
                <a:latin typeface="BIZ UDPゴシック" panose="020B0400000000000000" pitchFamily="50" charset="-128"/>
                <a:ea typeface="BIZ UDPゴシック" panose="020B0400000000000000" pitchFamily="50" charset="-128"/>
              </a:rPr>
              <a:t>1</a:t>
            </a:r>
            <a:r>
              <a:rPr lang="ja-JP" altLang="en-US" sz="1050" dirty="0" smtClean="0">
                <a:solidFill>
                  <a:prstClr val="black"/>
                </a:solidFill>
                <a:latin typeface="BIZ UDPゴシック" panose="020B0400000000000000" pitchFamily="50" charset="-128"/>
                <a:ea typeface="BIZ UDPゴシック" panose="020B0400000000000000" pitchFamily="50" charset="-128"/>
              </a:rPr>
              <a:t>日から令和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4</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月</a:t>
            </a:r>
            <a:r>
              <a:rPr lang="en-US" altLang="ja-JP" sz="1050" dirty="0" smtClean="0">
                <a:solidFill>
                  <a:prstClr val="black"/>
                </a:solidFill>
                <a:latin typeface="BIZ UDPゴシック" panose="020B0400000000000000" pitchFamily="50" charset="-128"/>
                <a:ea typeface="BIZ UDPゴシック" panose="020B0400000000000000" pitchFamily="50" charset="-128"/>
              </a:rPr>
              <a:t>31</a:t>
            </a:r>
            <a:r>
              <a:rPr lang="ja-JP" altLang="en-US" sz="1050" dirty="0" smtClean="0">
                <a:solidFill>
                  <a:prstClr val="black"/>
                </a:solidFill>
                <a:latin typeface="BIZ UDPゴシック" panose="020B0400000000000000" pitchFamily="50" charset="-128"/>
                <a:ea typeface="BIZ UDPゴシック" panose="020B0400000000000000" pitchFamily="50" charset="-128"/>
              </a:rPr>
              <a:t>日（保証協会受付分）です。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p:txBody>
      </p:sp>
      <p:sp>
        <p:nvSpPr>
          <p:cNvPr id="23" name="正方形/長方形 22"/>
          <p:cNvSpPr/>
          <p:nvPr/>
        </p:nvSpPr>
        <p:spPr>
          <a:xfrm>
            <a:off x="263293" y="3591320"/>
            <a:ext cx="6407408" cy="1415772"/>
          </a:xfrm>
          <a:prstGeom prst="rect">
            <a:avLst/>
          </a:prstGeom>
          <a:ln>
            <a:solidFill>
              <a:schemeClr val="tx2"/>
            </a:solidFill>
          </a:ln>
        </p:spPr>
        <p:txBody>
          <a:bodyPr wrap="square">
            <a:spAutoFit/>
          </a:bodyPr>
          <a:lstStyle/>
          <a:p>
            <a:pPr lvl="0">
              <a:spcAft>
                <a:spcPts val="300"/>
              </a:spcAft>
            </a:pPr>
            <a:r>
              <a:rPr lang="ja-JP" altLang="ja-JP" sz="1050" dirty="0" smtClean="0">
                <a:solidFill>
                  <a:srgbClr val="000000"/>
                </a:solidFill>
                <a:ea typeface="BIZ UDPゴシック" panose="020B0400000000000000" pitchFamily="50" charset="-128"/>
                <a:cs typeface="Times New Roman" panose="02020603050405020304" pitchFamily="18" charset="0"/>
              </a:rPr>
              <a:t>既存</a:t>
            </a:r>
            <a:r>
              <a:rPr lang="ja-JP" altLang="ja-JP" sz="1050" dirty="0">
                <a:solidFill>
                  <a:srgbClr val="000000"/>
                </a:solidFill>
                <a:ea typeface="BIZ UDPゴシック" panose="020B0400000000000000" pitchFamily="50" charset="-128"/>
                <a:cs typeface="Times New Roman" panose="02020603050405020304" pitchFamily="18" charset="0"/>
              </a:rPr>
              <a:t>保証制度「事業再生計画実施関連保証制度</a:t>
            </a:r>
            <a:r>
              <a:rPr lang="ja-JP" altLang="ja-JP" sz="1050" dirty="0" smtClean="0">
                <a:solidFill>
                  <a:srgbClr val="000000"/>
                </a:solidFill>
                <a:ea typeface="BIZ UDPゴシック" panose="020B0400000000000000" pitchFamily="50" charset="-128"/>
                <a:cs typeface="Times New Roman" panose="02020603050405020304" pitchFamily="18" charset="0"/>
              </a:rPr>
              <a:t>」</a:t>
            </a:r>
            <a:r>
              <a:rPr lang="ja-JP" altLang="en-US" sz="1050" dirty="0" smtClean="0">
                <a:solidFill>
                  <a:srgbClr val="000000"/>
                </a:solidFill>
                <a:ea typeface="BIZ UDPゴシック" panose="020B0400000000000000" pitchFamily="50" charset="-128"/>
                <a:cs typeface="Times New Roman" panose="02020603050405020304" pitchFamily="18" charset="0"/>
              </a:rPr>
              <a:t>（略称：改善サポート）を一部拡充し、</a:t>
            </a:r>
            <a:r>
              <a:rPr lang="ja-JP" altLang="ja-JP" sz="1050" dirty="0" smtClean="0">
                <a:solidFill>
                  <a:srgbClr val="000000"/>
                </a:solidFill>
                <a:ea typeface="BIZ UDPゴシック" panose="020B0400000000000000" pitchFamily="50" charset="-128"/>
                <a:cs typeface="Times New Roman" panose="02020603050405020304" pitchFamily="18" charset="0"/>
              </a:rPr>
              <a:t>保証料補助</a:t>
            </a:r>
            <a:r>
              <a:rPr lang="ja-JP" altLang="en-US" sz="1050" dirty="0">
                <a:solidFill>
                  <a:srgbClr val="000000"/>
                </a:solidFill>
                <a:ea typeface="BIZ UDPゴシック" panose="020B0400000000000000" pitchFamily="50" charset="-128"/>
                <a:cs typeface="Times New Roman" panose="02020603050405020304" pitchFamily="18" charset="0"/>
              </a:rPr>
              <a:t>等</a:t>
            </a:r>
            <a:r>
              <a:rPr lang="ja-JP" altLang="ja-JP" sz="1050" dirty="0" smtClean="0">
                <a:solidFill>
                  <a:srgbClr val="000000"/>
                </a:solidFill>
                <a:ea typeface="BIZ UDPゴシック" panose="020B0400000000000000" pitchFamily="50" charset="-128"/>
                <a:cs typeface="Times New Roman" panose="02020603050405020304" pitchFamily="18" charset="0"/>
              </a:rPr>
              <a:t>の要件</a:t>
            </a:r>
            <a:r>
              <a:rPr lang="ja-JP" altLang="en-US" sz="1050" dirty="0" smtClean="0">
                <a:solidFill>
                  <a:srgbClr val="000000"/>
                </a:solidFill>
                <a:ea typeface="BIZ UDPゴシック" panose="020B0400000000000000" pitchFamily="50" charset="-128"/>
                <a:cs typeface="Times New Roman" panose="02020603050405020304" pitchFamily="18" charset="0"/>
              </a:rPr>
              <a:t>が</a:t>
            </a:r>
            <a:r>
              <a:rPr lang="ja-JP" altLang="ja-JP" sz="1050" dirty="0" smtClean="0">
                <a:solidFill>
                  <a:srgbClr val="000000"/>
                </a:solidFill>
                <a:ea typeface="BIZ UDPゴシック" panose="020B0400000000000000" pitchFamily="50" charset="-128"/>
                <a:cs typeface="Times New Roman" panose="02020603050405020304" pitchFamily="18" charset="0"/>
              </a:rPr>
              <a:t>緩和された</a:t>
            </a:r>
            <a:r>
              <a:rPr lang="ja-JP" altLang="ja-JP" sz="1050" dirty="0">
                <a:solidFill>
                  <a:srgbClr val="000000"/>
                </a:solidFill>
                <a:ea typeface="BIZ UDPゴシック" panose="020B0400000000000000" pitchFamily="50" charset="-128"/>
                <a:cs typeface="Times New Roman" panose="02020603050405020304" pitchFamily="18" charset="0"/>
              </a:rPr>
              <a:t>「感染症対応型</a:t>
            </a:r>
            <a:r>
              <a:rPr lang="ja-JP" altLang="ja-JP" sz="1050" dirty="0" smtClean="0">
                <a:solidFill>
                  <a:srgbClr val="000000"/>
                </a:solidFill>
                <a:ea typeface="BIZ UDPゴシック" panose="020B0400000000000000" pitchFamily="50" charset="-128"/>
                <a:cs typeface="Times New Roman" panose="02020603050405020304" pitchFamily="18" charset="0"/>
              </a:rPr>
              <a:t>」</a:t>
            </a:r>
            <a:r>
              <a:rPr lang="ja-JP" altLang="en-US" sz="1050" dirty="0" smtClean="0">
                <a:solidFill>
                  <a:srgbClr val="000000"/>
                </a:solidFill>
                <a:ea typeface="BIZ UDPゴシック" panose="020B0400000000000000" pitchFamily="50" charset="-128"/>
                <a:cs typeface="Times New Roman" panose="02020603050405020304" pitchFamily="18" charset="0"/>
              </a:rPr>
              <a:t>（略称：改善サポ感染）の取り扱いを開始しました。</a:t>
            </a:r>
            <a:endParaRPr lang="en-US" altLang="ja-JP" sz="1050" dirty="0" smtClean="0">
              <a:solidFill>
                <a:srgbClr val="000000"/>
              </a:solidFill>
              <a:ea typeface="BIZ UDPゴシック" panose="020B0400000000000000" pitchFamily="50" charset="-128"/>
              <a:cs typeface="Times New Roman" panose="02020603050405020304" pitchFamily="18" charset="0"/>
            </a:endParaRPr>
          </a:p>
          <a:p>
            <a:pPr lvl="0">
              <a:spcAft>
                <a:spcPts val="300"/>
              </a:spcAft>
            </a:pP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制度の特徴</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①国が信用保証料の一部補助を行うことで、中小企業者の当初負担は</a:t>
            </a:r>
            <a:r>
              <a:rPr lang="en-US" altLang="ja-JP" sz="1050" dirty="0" smtClean="0">
                <a:solidFill>
                  <a:prstClr val="black"/>
                </a:solidFill>
                <a:latin typeface="BIZ UDPゴシック" panose="020B0400000000000000" pitchFamily="50" charset="-128"/>
                <a:ea typeface="BIZ UDPゴシック" panose="020B0400000000000000" pitchFamily="50" charset="-128"/>
              </a:rPr>
              <a:t>0.2</a:t>
            </a:r>
            <a:r>
              <a:rPr lang="ja-JP" altLang="en-US" sz="1050" dirty="0" smtClean="0">
                <a:solidFill>
                  <a:prstClr val="black"/>
                </a:solidFill>
                <a:latin typeface="BIZ UDPゴシック" panose="020B0400000000000000" pitchFamily="50" charset="-128"/>
                <a:ea typeface="BIZ UDPゴシック" panose="020B0400000000000000" pitchFamily="50" charset="-128"/>
              </a:rPr>
              <a:t>％となります。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a:t>
            </a:r>
            <a:r>
              <a:rPr lang="ja-JP" altLang="en-US" sz="1050" dirty="0" smtClean="0">
                <a:solidFill>
                  <a:prstClr val="black"/>
                </a:solidFill>
                <a:latin typeface="BIZ UDPゴシック" panose="020B0400000000000000" pitchFamily="50" charset="-128"/>
                <a:ea typeface="BIZ UDPゴシック" panose="020B0400000000000000" pitchFamily="50" charset="-128"/>
              </a:rPr>
              <a:t>②据置期間は</a:t>
            </a:r>
            <a:r>
              <a:rPr lang="en-US" altLang="ja-JP" sz="1050" dirty="0" smtClean="0">
                <a:solidFill>
                  <a:prstClr val="black"/>
                </a:solidFill>
                <a:latin typeface="BIZ UDPゴシック" panose="020B0400000000000000" pitchFamily="50" charset="-128"/>
                <a:ea typeface="BIZ UDPゴシック" panose="020B0400000000000000" pitchFamily="50" charset="-128"/>
              </a:rPr>
              <a:t>5</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年以内となります（既存制度は</a:t>
            </a:r>
            <a:r>
              <a:rPr lang="en-US" altLang="ja-JP" sz="1050" dirty="0" smtClean="0">
                <a:solidFill>
                  <a:prstClr val="black"/>
                </a:solidFill>
                <a:latin typeface="BIZ UDPゴシック" panose="020B0400000000000000" pitchFamily="50" charset="-128"/>
                <a:ea typeface="BIZ UDPゴシック" panose="020B0400000000000000" pitchFamily="50" charset="-128"/>
              </a:rPr>
              <a:t>1</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③一定の要件を満たす場合</a:t>
            </a:r>
            <a:r>
              <a:rPr lang="ja-JP" altLang="en-US" sz="1050" dirty="0">
                <a:solidFill>
                  <a:prstClr val="black"/>
                </a:solidFill>
                <a:latin typeface="BIZ UDPゴシック" panose="020B0400000000000000" pitchFamily="50" charset="-128"/>
                <a:ea typeface="BIZ UDPゴシック" panose="020B0400000000000000" pitchFamily="50" charset="-128"/>
              </a:rPr>
              <a:t>、経営者保証を免除することが可能です</a:t>
            </a:r>
            <a:r>
              <a:rPr lang="ja-JP" altLang="en-US" sz="1050" dirty="0" smtClean="0">
                <a:solidFill>
                  <a:prstClr val="black"/>
                </a:solidFill>
                <a:latin typeface="BIZ UDPゴシック" panose="020B0400000000000000" pitchFamily="50" charset="-128"/>
                <a:ea typeface="BIZ UDPゴシック" panose="020B0400000000000000" pitchFamily="50" charset="-128"/>
              </a:rPr>
              <a:t>。</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④取扱期間は、令和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smtClean="0">
                <a:solidFill>
                  <a:prstClr val="black"/>
                </a:solidFill>
                <a:latin typeface="BIZ UDPゴシック" panose="020B0400000000000000" pitchFamily="50" charset="-128"/>
                <a:ea typeface="BIZ UDPゴシック" panose="020B0400000000000000" pitchFamily="50" charset="-128"/>
              </a:rPr>
              <a:t>4</a:t>
            </a:r>
            <a:r>
              <a:rPr lang="ja-JP" altLang="en-US" sz="1050" dirty="0" smtClean="0">
                <a:solidFill>
                  <a:prstClr val="black"/>
                </a:solidFill>
                <a:latin typeface="BIZ UDPゴシック" panose="020B0400000000000000" pitchFamily="50" charset="-128"/>
                <a:ea typeface="BIZ UDPゴシック" panose="020B0400000000000000" pitchFamily="50" charset="-128"/>
              </a:rPr>
              <a:t>月</a:t>
            </a:r>
            <a:r>
              <a:rPr lang="en-US" altLang="ja-JP" sz="1050" dirty="0" smtClean="0">
                <a:solidFill>
                  <a:prstClr val="black"/>
                </a:solidFill>
                <a:latin typeface="BIZ UDPゴシック" panose="020B0400000000000000" pitchFamily="50" charset="-128"/>
                <a:ea typeface="BIZ UDPゴシック" panose="020B0400000000000000" pitchFamily="50" charset="-128"/>
              </a:rPr>
              <a:t>1</a:t>
            </a:r>
            <a:r>
              <a:rPr lang="ja-JP" altLang="en-US" sz="1050" dirty="0" smtClean="0">
                <a:solidFill>
                  <a:prstClr val="black"/>
                </a:solidFill>
                <a:latin typeface="BIZ UDPゴシック" panose="020B0400000000000000" pitchFamily="50" charset="-128"/>
                <a:ea typeface="BIZ UDPゴシック" panose="020B0400000000000000" pitchFamily="50" charset="-128"/>
              </a:rPr>
              <a:t>日から令和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4</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月</a:t>
            </a:r>
            <a:r>
              <a:rPr lang="en-US" altLang="ja-JP" sz="1050" dirty="0" smtClean="0">
                <a:solidFill>
                  <a:prstClr val="black"/>
                </a:solidFill>
                <a:latin typeface="BIZ UDPゴシック" panose="020B0400000000000000" pitchFamily="50" charset="-128"/>
                <a:ea typeface="BIZ UDPゴシック" panose="020B0400000000000000" pitchFamily="50" charset="-128"/>
              </a:rPr>
              <a:t>31</a:t>
            </a:r>
            <a:r>
              <a:rPr lang="ja-JP" altLang="en-US" sz="1050" dirty="0" smtClean="0">
                <a:solidFill>
                  <a:prstClr val="black"/>
                </a:solidFill>
                <a:latin typeface="BIZ UDPゴシック" panose="020B0400000000000000" pitchFamily="50" charset="-128"/>
                <a:ea typeface="BIZ UDPゴシック" panose="020B0400000000000000" pitchFamily="50" charset="-128"/>
              </a:rPr>
              <a:t>日（保証協会受付分）です。</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4318082C-F347-4210-9C0A-A3BA9EE25687}"/>
              </a:ext>
            </a:extLst>
          </p:cNvPr>
          <p:cNvSpPr txBox="1"/>
          <p:nvPr/>
        </p:nvSpPr>
        <p:spPr>
          <a:xfrm>
            <a:off x="232051" y="1149447"/>
            <a:ext cx="5448000" cy="307777"/>
          </a:xfrm>
          <a:prstGeom prst="rect">
            <a:avLst/>
          </a:prstGeom>
          <a:solidFill>
            <a:schemeClr val="accent5">
              <a:lumMod val="20000"/>
              <a:lumOff val="80000"/>
            </a:schemeClr>
          </a:solidFill>
          <a:ln>
            <a:solidFill>
              <a:schemeClr val="accent1"/>
            </a:solidFill>
          </a:ln>
        </p:spPr>
        <p:txBody>
          <a:bodyPr wrap="square" rtlCol="0">
            <a:spAutoFit/>
          </a:bodyPr>
          <a:lstStyle/>
          <a:p>
            <a:r>
              <a:rPr lang="ja-JP" altLang="en-US" sz="1400" b="1" dirty="0">
                <a:solidFill>
                  <a:schemeClr val="tx1">
                    <a:lumMod val="75000"/>
                    <a:lumOff val="25000"/>
                  </a:schemeClr>
                </a:solidFill>
                <a:latin typeface="+mj-ea"/>
                <a:ea typeface="+mj-ea"/>
              </a:rPr>
              <a:t>伴走支援型特別</a:t>
            </a:r>
            <a:r>
              <a:rPr lang="ja-JP" altLang="en-US" sz="1400" b="1" dirty="0" smtClean="0">
                <a:solidFill>
                  <a:schemeClr val="tx1">
                    <a:lumMod val="75000"/>
                    <a:lumOff val="25000"/>
                  </a:schemeClr>
                </a:solidFill>
                <a:latin typeface="+mj-ea"/>
                <a:ea typeface="+mj-ea"/>
              </a:rPr>
              <a:t>保証制度［全国統一制度］</a:t>
            </a:r>
            <a:endParaRPr lang="ja-JP" altLang="en-US" sz="1400" b="1" dirty="0">
              <a:solidFill>
                <a:schemeClr val="tx1">
                  <a:lumMod val="75000"/>
                  <a:lumOff val="25000"/>
                </a:schemeClr>
              </a:solidFill>
              <a:latin typeface="+mj-ea"/>
              <a:ea typeface="+mj-ea"/>
            </a:endParaRPr>
          </a:p>
        </p:txBody>
      </p:sp>
      <p:sp>
        <p:nvSpPr>
          <p:cNvPr id="27" name="テキスト ボックス 26">
            <a:extLst>
              <a:ext uri="{FF2B5EF4-FFF2-40B4-BE49-F238E27FC236}">
                <a16:creationId xmlns:a16="http://schemas.microsoft.com/office/drawing/2014/main" id="{4318082C-F347-4210-9C0A-A3BA9EE25687}"/>
              </a:ext>
            </a:extLst>
          </p:cNvPr>
          <p:cNvSpPr txBox="1"/>
          <p:nvPr/>
        </p:nvSpPr>
        <p:spPr>
          <a:xfrm>
            <a:off x="232051" y="3286040"/>
            <a:ext cx="5492727" cy="307777"/>
          </a:xfrm>
          <a:prstGeom prst="rect">
            <a:avLst/>
          </a:prstGeom>
          <a:solidFill>
            <a:schemeClr val="accent5">
              <a:lumMod val="20000"/>
              <a:lumOff val="80000"/>
            </a:schemeClr>
          </a:solidFill>
          <a:ln>
            <a:solidFill>
              <a:schemeClr val="accent1"/>
            </a:solidFill>
          </a:ln>
        </p:spPr>
        <p:txBody>
          <a:bodyPr wrap="square" rtlCol="0">
            <a:spAutoFit/>
          </a:bodyPr>
          <a:lstStyle/>
          <a:p>
            <a:r>
              <a:rPr lang="ja-JP" altLang="en-US" sz="1400" b="1" dirty="0" smtClean="0">
                <a:solidFill>
                  <a:schemeClr val="tx1">
                    <a:lumMod val="75000"/>
                    <a:lumOff val="25000"/>
                  </a:schemeClr>
                </a:solidFill>
                <a:latin typeface="+mj-ea"/>
                <a:ea typeface="+mj-ea"/>
              </a:rPr>
              <a:t>事業再生計画実施関連保証制度（感染症対応型）［全国統一制度］</a:t>
            </a:r>
            <a:endParaRPr lang="ja-JP" altLang="en-US" sz="1400" b="1" dirty="0">
              <a:solidFill>
                <a:schemeClr val="tx1">
                  <a:lumMod val="75000"/>
                  <a:lumOff val="25000"/>
                </a:schemeClr>
              </a:solidFill>
              <a:latin typeface="+mj-ea"/>
              <a:ea typeface="+mj-ea"/>
            </a:endParaRPr>
          </a:p>
        </p:txBody>
      </p:sp>
      <p:sp>
        <p:nvSpPr>
          <p:cNvPr id="30" name="正方形/長方形 29"/>
          <p:cNvSpPr/>
          <p:nvPr/>
        </p:nvSpPr>
        <p:spPr>
          <a:xfrm>
            <a:off x="222882" y="7002149"/>
            <a:ext cx="6425572" cy="1215717"/>
          </a:xfrm>
          <a:prstGeom prst="rect">
            <a:avLst/>
          </a:prstGeom>
          <a:ln>
            <a:solidFill>
              <a:schemeClr val="tx2"/>
            </a:solidFill>
          </a:ln>
        </p:spPr>
        <p:txBody>
          <a:bodyPr wrap="square">
            <a:spAutoFit/>
          </a:bodyPr>
          <a:lstStyle/>
          <a:p>
            <a:pPr lvl="0">
              <a:spcAft>
                <a:spcPts val="300"/>
              </a:spcAft>
            </a:pPr>
            <a:r>
              <a:rPr lang="ja-JP" altLang="ja-JP" sz="1050" dirty="0" smtClean="0">
                <a:solidFill>
                  <a:srgbClr val="000000"/>
                </a:solidFill>
                <a:ea typeface="BIZ UDPゴシック" panose="020B0400000000000000" pitchFamily="50" charset="-128"/>
                <a:cs typeface="Times New Roman" panose="02020603050405020304" pitchFamily="18" charset="0"/>
              </a:rPr>
              <a:t>既存</a:t>
            </a:r>
            <a:r>
              <a:rPr lang="ja-JP" altLang="ja-JP" sz="1050" dirty="0">
                <a:solidFill>
                  <a:srgbClr val="000000"/>
                </a:solidFill>
                <a:ea typeface="BIZ UDPゴシック" panose="020B0400000000000000" pitchFamily="50" charset="-128"/>
                <a:cs typeface="Times New Roman" panose="02020603050405020304" pitchFamily="18" charset="0"/>
              </a:rPr>
              <a:t>保証制度</a:t>
            </a:r>
            <a:r>
              <a:rPr lang="ja-JP" altLang="ja-JP" sz="1050" dirty="0" smtClean="0">
                <a:solidFill>
                  <a:srgbClr val="000000"/>
                </a:solidFill>
                <a:ea typeface="BIZ UDPゴシック" panose="020B0400000000000000" pitchFamily="50" charset="-128"/>
                <a:cs typeface="Times New Roman" panose="02020603050405020304" pitchFamily="18" charset="0"/>
              </a:rPr>
              <a:t>「</a:t>
            </a:r>
            <a:r>
              <a:rPr lang="ja-JP" altLang="en-US" sz="1050" dirty="0" smtClean="0">
                <a:solidFill>
                  <a:srgbClr val="000000"/>
                </a:solidFill>
                <a:ea typeface="BIZ UDPゴシック" panose="020B0400000000000000" pitchFamily="50" charset="-128"/>
                <a:cs typeface="Times New Roman" panose="02020603050405020304" pitchFamily="18" charset="0"/>
              </a:rPr>
              <a:t>継続型短期サポート保証制度」の利用限度額や利用期間などを拡充</a:t>
            </a:r>
            <a:r>
              <a:rPr lang="ja-JP" altLang="en-US" sz="1050" dirty="0">
                <a:solidFill>
                  <a:srgbClr val="000000"/>
                </a:solidFill>
                <a:ea typeface="BIZ UDPゴシック" panose="020B0400000000000000" pitchFamily="50" charset="-128"/>
                <a:cs typeface="Times New Roman" panose="02020603050405020304" pitchFamily="18" charset="0"/>
              </a:rPr>
              <a:t>し</a:t>
            </a:r>
            <a:r>
              <a:rPr lang="ja-JP" altLang="en-US" sz="1050" dirty="0" smtClean="0">
                <a:solidFill>
                  <a:srgbClr val="000000"/>
                </a:solidFill>
                <a:ea typeface="BIZ UDPゴシック" panose="020B0400000000000000" pitchFamily="50" charset="-128"/>
                <a:cs typeface="Times New Roman" panose="02020603050405020304" pitchFamily="18" charset="0"/>
              </a:rPr>
              <a:t>、中長期的な資金計画を支援します。</a:t>
            </a:r>
            <a:endParaRPr lang="en-US" altLang="ja-JP" sz="1050" dirty="0" smtClean="0">
              <a:solidFill>
                <a:srgbClr val="000000"/>
              </a:solidFill>
              <a:ea typeface="BIZ UDPゴシック" panose="020B0400000000000000" pitchFamily="50" charset="-128"/>
              <a:cs typeface="Times New Roman" panose="02020603050405020304" pitchFamily="18" charset="0"/>
            </a:endParaRPr>
          </a:p>
          <a:p>
            <a:pPr lvl="0">
              <a:spcAft>
                <a:spcPts val="300"/>
              </a:spcAft>
            </a:pP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制度の特徴</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p>
          <a:p>
            <a:pPr>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①</a:t>
            </a:r>
            <a:r>
              <a:rPr lang="en-US" altLang="ja-JP" sz="1050" dirty="0" smtClean="0">
                <a:solidFill>
                  <a:prstClr val="black"/>
                </a:solidFill>
                <a:latin typeface="BIZ UDPゴシック" panose="020B0400000000000000" pitchFamily="50" charset="-128"/>
                <a:ea typeface="BIZ UDPゴシック" panose="020B0400000000000000" pitchFamily="50" charset="-128"/>
              </a:rPr>
              <a:t>5</a:t>
            </a:r>
            <a:r>
              <a:rPr lang="ja-JP" altLang="en-US" sz="1050" dirty="0">
                <a:solidFill>
                  <a:prstClr val="black"/>
                </a:solidFill>
                <a:latin typeface="BIZ UDPゴシック" panose="020B0400000000000000" pitchFamily="50" charset="-128"/>
                <a:ea typeface="BIZ UDPゴシック" panose="020B0400000000000000" pitchFamily="50" charset="-128"/>
              </a:rPr>
              <a:t>年間を限度としてきた最大利用期間を１０年に変更することで、疑似資本的な性格を高めました</a:t>
            </a:r>
            <a:r>
              <a:rPr lang="ja-JP" altLang="en-US" sz="1050" dirty="0" smtClean="0">
                <a:solidFill>
                  <a:prstClr val="black"/>
                </a:solidFill>
                <a:latin typeface="BIZ UDPゴシック" panose="020B0400000000000000" pitchFamily="50" charset="-128"/>
                <a:ea typeface="BIZ UDPゴシック" panose="020B0400000000000000" pitchFamily="50" charset="-128"/>
              </a:rPr>
              <a:t>。</a:t>
            </a:r>
            <a:endParaRPr lang="en-US" altLang="ja-JP" sz="1050" dirty="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a:t>
            </a:r>
            <a:r>
              <a:rPr lang="ja-JP" altLang="en-US" sz="1050" dirty="0" smtClean="0">
                <a:solidFill>
                  <a:prstClr val="black"/>
                </a:solidFill>
                <a:latin typeface="BIZ UDPゴシック" panose="020B0400000000000000" pitchFamily="50" charset="-128"/>
                <a:ea typeface="BIZ UDPゴシック" panose="020B0400000000000000" pitchFamily="50" charset="-128"/>
              </a:rPr>
              <a:t>②融資限度額を</a:t>
            </a:r>
            <a:r>
              <a:rPr lang="en-US" altLang="ja-JP" sz="1050" dirty="0" smtClean="0">
                <a:solidFill>
                  <a:prstClr val="black"/>
                </a:solidFill>
                <a:latin typeface="BIZ UDPゴシック" panose="020B0400000000000000" pitchFamily="50" charset="-128"/>
                <a:ea typeface="BIZ UDPゴシック" panose="020B0400000000000000" pitchFamily="50" charset="-128"/>
              </a:rPr>
              <a:t>3,000</a:t>
            </a:r>
            <a:r>
              <a:rPr lang="ja-JP" altLang="en-US" sz="1050" dirty="0" smtClean="0">
                <a:solidFill>
                  <a:prstClr val="black"/>
                </a:solidFill>
                <a:latin typeface="BIZ UDPゴシック" panose="020B0400000000000000" pitchFamily="50" charset="-128"/>
                <a:ea typeface="BIZ UDPゴシック" panose="020B0400000000000000" pitchFamily="50" charset="-128"/>
              </a:rPr>
              <a:t>万円（一部</a:t>
            </a:r>
            <a:r>
              <a:rPr lang="en-US" altLang="ja-JP" sz="1050" dirty="0" smtClean="0">
                <a:solidFill>
                  <a:prstClr val="black"/>
                </a:solidFill>
                <a:latin typeface="BIZ UDPゴシック" panose="020B0400000000000000" pitchFamily="50" charset="-128"/>
                <a:ea typeface="BIZ UDPゴシック" panose="020B0400000000000000" pitchFamily="50" charset="-128"/>
              </a:rPr>
              <a:t>2,000</a:t>
            </a:r>
            <a:r>
              <a:rPr lang="ja-JP" altLang="en-US" sz="1050" dirty="0">
                <a:solidFill>
                  <a:prstClr val="black"/>
                </a:solidFill>
                <a:latin typeface="BIZ UDPゴシック" panose="020B0400000000000000" pitchFamily="50" charset="-128"/>
                <a:ea typeface="BIZ UDPゴシック" panose="020B0400000000000000" pitchFamily="50" charset="-128"/>
              </a:rPr>
              <a:t>万</a:t>
            </a:r>
            <a:r>
              <a:rPr lang="ja-JP" altLang="en-US" sz="1050" dirty="0" smtClean="0">
                <a:solidFill>
                  <a:prstClr val="black"/>
                </a:solidFill>
                <a:latin typeface="BIZ UDPゴシック" panose="020B0400000000000000" pitchFamily="50" charset="-128"/>
                <a:ea typeface="BIZ UDPゴシック" panose="020B0400000000000000" pitchFamily="50" charset="-128"/>
              </a:rPr>
              <a:t>円）を</a:t>
            </a:r>
            <a:r>
              <a:rPr lang="en-US" altLang="ja-JP" sz="1050" dirty="0" smtClean="0">
                <a:solidFill>
                  <a:prstClr val="black"/>
                </a:solidFill>
                <a:latin typeface="BIZ UDPゴシック" panose="020B0400000000000000" pitchFamily="50" charset="-128"/>
                <a:ea typeface="BIZ UDPゴシック" panose="020B0400000000000000" pitchFamily="50" charset="-128"/>
              </a:rPr>
              <a:t>5,000</a:t>
            </a:r>
            <a:r>
              <a:rPr lang="ja-JP" altLang="en-US" sz="1050" dirty="0">
                <a:solidFill>
                  <a:prstClr val="black"/>
                </a:solidFill>
                <a:latin typeface="BIZ UDPゴシック" panose="020B0400000000000000" pitchFamily="50" charset="-128"/>
                <a:ea typeface="BIZ UDPゴシック" panose="020B0400000000000000" pitchFamily="50" charset="-128"/>
              </a:rPr>
              <a:t>万</a:t>
            </a:r>
            <a:r>
              <a:rPr lang="ja-JP" altLang="en-US" sz="1050" dirty="0" smtClean="0">
                <a:solidFill>
                  <a:prstClr val="black"/>
                </a:solidFill>
                <a:latin typeface="BIZ UDPゴシック" panose="020B0400000000000000" pitchFamily="50" charset="-128"/>
                <a:ea typeface="BIZ UDPゴシック" panose="020B0400000000000000" pitchFamily="50" charset="-128"/>
              </a:rPr>
              <a:t>円に引き上げました。</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③取扱期間は、令和</a:t>
            </a:r>
            <a:r>
              <a:rPr lang="en-US" altLang="ja-JP" sz="1050" dirty="0">
                <a:solidFill>
                  <a:prstClr val="black"/>
                </a:solidFill>
                <a:latin typeface="BIZ UDPゴシック" panose="020B0400000000000000" pitchFamily="50" charset="-128"/>
                <a:ea typeface="BIZ UDPゴシック" panose="020B0400000000000000" pitchFamily="50" charset="-128"/>
              </a:rPr>
              <a:t>3</a:t>
            </a:r>
            <a:r>
              <a:rPr lang="ja-JP" altLang="en-US" sz="1050" dirty="0">
                <a:solidFill>
                  <a:prstClr val="black"/>
                </a:solidFill>
                <a:latin typeface="BIZ UDPゴシック" panose="020B0400000000000000" pitchFamily="50" charset="-128"/>
                <a:ea typeface="BIZ UDPゴシック" panose="020B0400000000000000" pitchFamily="50" charset="-128"/>
              </a:rPr>
              <a:t>年</a:t>
            </a:r>
            <a:r>
              <a:rPr lang="en-US" altLang="ja-JP" sz="1050" dirty="0">
                <a:solidFill>
                  <a:prstClr val="black"/>
                </a:solidFill>
                <a:latin typeface="BIZ UDPゴシック" panose="020B0400000000000000" pitchFamily="50" charset="-128"/>
                <a:ea typeface="BIZ UDPゴシック" panose="020B0400000000000000" pitchFamily="50" charset="-128"/>
              </a:rPr>
              <a:t>4</a:t>
            </a:r>
            <a:r>
              <a:rPr lang="ja-JP" altLang="en-US" sz="1050" dirty="0">
                <a:solidFill>
                  <a:prstClr val="black"/>
                </a:solidFill>
                <a:latin typeface="BIZ UDPゴシック" panose="020B0400000000000000" pitchFamily="50" charset="-128"/>
                <a:ea typeface="BIZ UDPゴシック" panose="020B0400000000000000" pitchFamily="50" charset="-128"/>
              </a:rPr>
              <a:t>月</a:t>
            </a:r>
            <a:r>
              <a:rPr lang="en-US" altLang="ja-JP" sz="1050" dirty="0">
                <a:solidFill>
                  <a:prstClr val="black"/>
                </a:solidFill>
                <a:latin typeface="BIZ UDPゴシック" panose="020B0400000000000000" pitchFamily="50" charset="-128"/>
                <a:ea typeface="BIZ UDPゴシック" panose="020B0400000000000000" pitchFamily="50" charset="-128"/>
              </a:rPr>
              <a:t>1</a:t>
            </a:r>
            <a:r>
              <a:rPr lang="ja-JP" altLang="en-US" sz="1050" dirty="0">
                <a:solidFill>
                  <a:prstClr val="black"/>
                </a:solidFill>
                <a:latin typeface="BIZ UDPゴシック" panose="020B0400000000000000" pitchFamily="50" charset="-128"/>
                <a:ea typeface="BIZ UDPゴシック" panose="020B0400000000000000" pitchFamily="50" charset="-128"/>
              </a:rPr>
              <a:t>日から</a:t>
            </a:r>
            <a:r>
              <a:rPr lang="ja-JP" altLang="en-US" sz="1050" dirty="0" smtClean="0">
                <a:solidFill>
                  <a:prstClr val="black"/>
                </a:solidFill>
                <a:latin typeface="BIZ UDPゴシック" panose="020B0400000000000000" pitchFamily="50" charset="-128"/>
                <a:ea typeface="BIZ UDPゴシック" panose="020B0400000000000000" pitchFamily="50" charset="-128"/>
              </a:rPr>
              <a:t>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6</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a:solidFill>
                  <a:prstClr val="black"/>
                </a:solidFill>
                <a:latin typeface="BIZ UDPゴシック" panose="020B0400000000000000" pitchFamily="50" charset="-128"/>
                <a:ea typeface="BIZ UDPゴシック" panose="020B0400000000000000" pitchFamily="50" charset="-128"/>
              </a:rPr>
              <a:t>3</a:t>
            </a:r>
            <a:r>
              <a:rPr lang="ja-JP" altLang="en-US" sz="1050" dirty="0">
                <a:solidFill>
                  <a:prstClr val="black"/>
                </a:solidFill>
                <a:latin typeface="BIZ UDPゴシック" panose="020B0400000000000000" pitchFamily="50" charset="-128"/>
                <a:ea typeface="BIZ UDPゴシック" panose="020B0400000000000000" pitchFamily="50" charset="-128"/>
              </a:rPr>
              <a:t>月</a:t>
            </a:r>
            <a:r>
              <a:rPr lang="en-US" altLang="ja-JP" sz="1050" dirty="0">
                <a:solidFill>
                  <a:prstClr val="black"/>
                </a:solidFill>
                <a:latin typeface="BIZ UDPゴシック" panose="020B0400000000000000" pitchFamily="50" charset="-128"/>
                <a:ea typeface="BIZ UDPゴシック" panose="020B0400000000000000" pitchFamily="50" charset="-128"/>
              </a:rPr>
              <a:t>31</a:t>
            </a:r>
            <a:r>
              <a:rPr lang="ja-JP" altLang="en-US" sz="1050" dirty="0">
                <a:solidFill>
                  <a:prstClr val="black"/>
                </a:solidFill>
                <a:latin typeface="BIZ UDPゴシック" panose="020B0400000000000000" pitchFamily="50" charset="-128"/>
                <a:ea typeface="BIZ UDPゴシック" panose="020B0400000000000000" pitchFamily="50" charset="-128"/>
              </a:rPr>
              <a:t>日（保証協会受付分）です。</a:t>
            </a:r>
            <a:endParaRPr lang="en-US" altLang="ja-JP" sz="1050" dirty="0">
              <a:solidFill>
                <a:prstClr val="black"/>
              </a:solidFill>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4318082C-F347-4210-9C0A-A3BA9EE25687}"/>
              </a:ext>
            </a:extLst>
          </p:cNvPr>
          <p:cNvSpPr txBox="1"/>
          <p:nvPr/>
        </p:nvSpPr>
        <p:spPr>
          <a:xfrm>
            <a:off x="200404" y="6707646"/>
            <a:ext cx="5479647" cy="307777"/>
          </a:xfrm>
          <a:prstGeom prst="rect">
            <a:avLst/>
          </a:prstGeom>
          <a:solidFill>
            <a:schemeClr val="accent5">
              <a:lumMod val="20000"/>
              <a:lumOff val="80000"/>
            </a:schemeClr>
          </a:solidFill>
          <a:ln>
            <a:solidFill>
              <a:schemeClr val="accent1"/>
            </a:solidFill>
          </a:ln>
        </p:spPr>
        <p:txBody>
          <a:bodyPr wrap="square" rtlCol="0">
            <a:spAutoFit/>
          </a:bodyPr>
          <a:lstStyle/>
          <a:p>
            <a:r>
              <a:rPr lang="ja-JP" altLang="en-US" sz="1400" b="1" dirty="0" smtClean="0">
                <a:solidFill>
                  <a:schemeClr val="tx1">
                    <a:lumMod val="75000"/>
                    <a:lumOff val="25000"/>
                  </a:schemeClr>
                </a:solidFill>
                <a:latin typeface="+mj-ea"/>
                <a:ea typeface="+mj-ea"/>
              </a:rPr>
              <a:t>新型コロナ対策継続型サポート保証制度［協会独自制度］</a:t>
            </a:r>
            <a:endParaRPr lang="ja-JP" altLang="en-US" sz="1400" b="1" dirty="0">
              <a:solidFill>
                <a:schemeClr val="tx1">
                  <a:lumMod val="75000"/>
                  <a:lumOff val="25000"/>
                </a:schemeClr>
              </a:solidFill>
              <a:latin typeface="+mj-ea"/>
              <a:ea typeface="+mj-ea"/>
            </a:endParaRPr>
          </a:p>
        </p:txBody>
      </p:sp>
      <p:sp>
        <p:nvSpPr>
          <p:cNvPr id="34" name="正方形/長方形 33"/>
          <p:cNvSpPr/>
          <p:nvPr/>
        </p:nvSpPr>
        <p:spPr>
          <a:xfrm>
            <a:off x="247672" y="5390545"/>
            <a:ext cx="6403323" cy="1254189"/>
          </a:xfrm>
          <a:prstGeom prst="rect">
            <a:avLst/>
          </a:prstGeom>
          <a:ln>
            <a:solidFill>
              <a:schemeClr val="tx2"/>
            </a:solidFill>
          </a:ln>
        </p:spPr>
        <p:txBody>
          <a:bodyPr wrap="square">
            <a:spAutoFit/>
          </a:bodyPr>
          <a:lstStyle/>
          <a:p>
            <a:pPr lvl="0">
              <a:spcAft>
                <a:spcPts val="300"/>
              </a:spcAft>
            </a:pPr>
            <a:r>
              <a:rPr lang="ja-JP" altLang="en-US" sz="1050" dirty="0" smtClean="0">
                <a:solidFill>
                  <a:srgbClr val="000000"/>
                </a:solidFill>
                <a:ea typeface="BIZ UDPゴシック" panose="020B0400000000000000" pitchFamily="50" charset="-128"/>
                <a:cs typeface="Times New Roman" panose="02020603050405020304" pitchFamily="18" charset="0"/>
              </a:rPr>
              <a:t>保証</a:t>
            </a:r>
            <a:r>
              <a:rPr lang="ja-JP" altLang="en-US" sz="1050" dirty="0">
                <a:solidFill>
                  <a:srgbClr val="000000"/>
                </a:solidFill>
                <a:ea typeface="BIZ UDPゴシック" panose="020B0400000000000000" pitchFamily="50" charset="-128"/>
                <a:cs typeface="Times New Roman" panose="02020603050405020304" pitchFamily="18" charset="0"/>
              </a:rPr>
              <a:t>付</a:t>
            </a:r>
            <a:r>
              <a:rPr lang="ja-JP" altLang="en-US" sz="1050" dirty="0" smtClean="0">
                <a:solidFill>
                  <a:srgbClr val="000000"/>
                </a:solidFill>
                <a:ea typeface="BIZ UDPゴシック" panose="020B0400000000000000" pitchFamily="50" charset="-128"/>
                <a:cs typeface="Times New Roman" panose="02020603050405020304" pitchFamily="18" charset="0"/>
              </a:rPr>
              <a:t>きの借入金がある中小企業者に対し、既存保証制度の</a:t>
            </a:r>
            <a:r>
              <a:rPr lang="ja-JP" altLang="en-US" sz="1050" dirty="0">
                <a:solidFill>
                  <a:srgbClr val="000000"/>
                </a:solidFill>
                <a:ea typeface="BIZ UDPゴシック" panose="020B0400000000000000" pitchFamily="50" charset="-128"/>
                <a:cs typeface="Times New Roman" panose="02020603050405020304" pitchFamily="18" charset="0"/>
              </a:rPr>
              <a:t>一本</a:t>
            </a:r>
            <a:r>
              <a:rPr lang="ja-JP" altLang="en-US" sz="1050" dirty="0" smtClean="0">
                <a:solidFill>
                  <a:srgbClr val="000000"/>
                </a:solidFill>
                <a:ea typeface="BIZ UDPゴシック" panose="020B0400000000000000" pitchFamily="50" charset="-128"/>
                <a:cs typeface="Times New Roman" panose="02020603050405020304" pitchFamily="18" charset="0"/>
              </a:rPr>
              <a:t>化により計画的な資金繰りを支援します。</a:t>
            </a:r>
            <a:endParaRPr lang="en-US" altLang="ja-JP" sz="1050" dirty="0" smtClean="0">
              <a:solidFill>
                <a:srgbClr val="000000"/>
              </a:solidFill>
              <a:ea typeface="BIZ UDPゴシック" panose="020B0400000000000000" pitchFamily="50" charset="-128"/>
              <a:cs typeface="Times New Roman" panose="02020603050405020304" pitchFamily="18" charset="0"/>
            </a:endParaRPr>
          </a:p>
          <a:p>
            <a:pPr lvl="0">
              <a:spcAft>
                <a:spcPts val="300"/>
              </a:spcAft>
            </a:pP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制度の特徴</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p>
          <a:p>
            <a:pPr lvl="0">
              <a:spcAft>
                <a:spcPts val="300"/>
              </a:spcAft>
            </a:pPr>
            <a:r>
              <a:rPr lang="ja-JP" altLang="en-US" sz="1050" dirty="0" smtClean="0">
                <a:solidFill>
                  <a:prstClr val="black"/>
                </a:solidFill>
                <a:latin typeface="BIZ UDPゴシック" panose="020B0400000000000000" pitchFamily="50" charset="-128"/>
                <a:ea typeface="BIZ UDPゴシック" panose="020B0400000000000000" pitchFamily="50" charset="-128"/>
              </a:rPr>
              <a:t>　①借換</a:t>
            </a:r>
            <a:r>
              <a:rPr lang="ja-JP" altLang="en-US" sz="1050" dirty="0">
                <a:solidFill>
                  <a:prstClr val="black"/>
                </a:solidFill>
                <a:latin typeface="BIZ UDPゴシック" panose="020B0400000000000000" pitchFamily="50" charset="-128"/>
                <a:ea typeface="BIZ UDPゴシック" panose="020B0400000000000000" pitchFamily="50" charset="-128"/>
              </a:rPr>
              <a:t>対象</a:t>
            </a:r>
            <a:r>
              <a:rPr lang="ja-JP" altLang="en-US" sz="1050" dirty="0" smtClean="0">
                <a:solidFill>
                  <a:prstClr val="black"/>
                </a:solidFill>
                <a:latin typeface="BIZ UDPゴシック" panose="020B0400000000000000" pitchFamily="50" charset="-128"/>
                <a:ea typeface="BIZ UDPゴシック" panose="020B0400000000000000" pitchFamily="50" charset="-128"/>
              </a:rPr>
              <a:t>とな</a:t>
            </a:r>
            <a:r>
              <a:rPr lang="ja-JP" altLang="en-US" sz="1050" dirty="0">
                <a:solidFill>
                  <a:prstClr val="black"/>
                </a:solidFill>
                <a:latin typeface="BIZ UDPゴシック" panose="020B0400000000000000" pitchFamily="50" charset="-128"/>
                <a:ea typeface="BIZ UDPゴシック" panose="020B0400000000000000" pitchFamily="50" charset="-128"/>
              </a:rPr>
              <a:t>る</a:t>
            </a:r>
            <a:r>
              <a:rPr lang="ja-JP" altLang="en-US" sz="1050" dirty="0" smtClean="0">
                <a:solidFill>
                  <a:prstClr val="black"/>
                </a:solidFill>
                <a:latin typeface="BIZ UDPゴシック" panose="020B0400000000000000" pitchFamily="50" charset="-128"/>
                <a:ea typeface="BIZ UDPゴシック" panose="020B0400000000000000" pitchFamily="50" charset="-128"/>
              </a:rPr>
              <a:t>保証</a:t>
            </a:r>
            <a:r>
              <a:rPr lang="ja-JP" altLang="en-US" sz="1050" dirty="0">
                <a:solidFill>
                  <a:prstClr val="black"/>
                </a:solidFill>
                <a:latin typeface="BIZ UDPゴシック" panose="020B0400000000000000" pitchFamily="50" charset="-128"/>
                <a:ea typeface="BIZ UDPゴシック" panose="020B0400000000000000" pitchFamily="50" charset="-128"/>
              </a:rPr>
              <a:t>付</a:t>
            </a:r>
            <a:r>
              <a:rPr lang="ja-JP" altLang="en-US" sz="1050" dirty="0" smtClean="0">
                <a:solidFill>
                  <a:prstClr val="black"/>
                </a:solidFill>
                <a:latin typeface="BIZ UDPゴシック" panose="020B0400000000000000" pitchFamily="50" charset="-128"/>
                <a:ea typeface="BIZ UDPゴシック" panose="020B0400000000000000" pitchFamily="50" charset="-128"/>
              </a:rPr>
              <a:t>き</a:t>
            </a:r>
            <a:r>
              <a:rPr lang="ja-JP" altLang="en-US" sz="1050" dirty="0">
                <a:solidFill>
                  <a:prstClr val="black"/>
                </a:solidFill>
                <a:latin typeface="BIZ UDPゴシック" panose="020B0400000000000000" pitchFamily="50" charset="-128"/>
                <a:ea typeface="BIZ UDPゴシック" panose="020B0400000000000000" pitchFamily="50" charset="-128"/>
              </a:rPr>
              <a:t>の</a:t>
            </a:r>
            <a:r>
              <a:rPr lang="ja-JP" altLang="en-US" sz="1050" dirty="0" smtClean="0">
                <a:solidFill>
                  <a:prstClr val="black"/>
                </a:solidFill>
                <a:latin typeface="BIZ UDPゴシック" panose="020B0400000000000000" pitchFamily="50" charset="-128"/>
                <a:ea typeface="BIZ UDPゴシック" panose="020B0400000000000000" pitchFamily="50" charset="-128"/>
              </a:rPr>
              <a:t>借入金を拡充し</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コロナ資金は除きます</a:t>
            </a:r>
            <a:r>
              <a:rPr lang="en-US" altLang="ja-JP" sz="1050" dirty="0" smtClean="0">
                <a:solidFill>
                  <a:prstClr val="black"/>
                </a:solidFill>
                <a:latin typeface="BIZ UDPゴシック" panose="020B0400000000000000" pitchFamily="50" charset="-128"/>
                <a:ea typeface="BIZ UDPゴシック" panose="020B0400000000000000" pitchFamily="50" charset="-128"/>
              </a:rPr>
              <a:t>)</a:t>
            </a:r>
            <a:r>
              <a:rPr lang="ja-JP" altLang="en-US" sz="1050" dirty="0" smtClean="0">
                <a:solidFill>
                  <a:prstClr val="black"/>
                </a:solidFill>
                <a:latin typeface="BIZ UDPゴシック" panose="020B0400000000000000" pitchFamily="50" charset="-128"/>
                <a:ea typeface="BIZ UDPゴシック" panose="020B0400000000000000" pitchFamily="50" charset="-128"/>
              </a:rPr>
              <a:t>、中小企業者等の利便性の向上を</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en-US" altLang="ja-JP" sz="1050" dirty="0">
                <a:solidFill>
                  <a:prstClr val="black"/>
                </a:solidFill>
                <a:latin typeface="BIZ UDPゴシック" panose="020B0400000000000000" pitchFamily="50" charset="-128"/>
                <a:ea typeface="BIZ UDPゴシック" panose="020B0400000000000000" pitchFamily="50" charset="-128"/>
              </a:rPr>
              <a:t> </a:t>
            </a:r>
            <a:r>
              <a:rPr lang="en-US" altLang="ja-JP" sz="1050" dirty="0" smtClean="0">
                <a:solidFill>
                  <a:prstClr val="black"/>
                </a:solidFill>
                <a:latin typeface="BIZ UDPゴシック" panose="020B0400000000000000" pitchFamily="50" charset="-128"/>
                <a:ea typeface="BIZ UDPゴシック" panose="020B0400000000000000" pitchFamily="50" charset="-128"/>
              </a:rPr>
              <a:t>    </a:t>
            </a:r>
            <a:r>
              <a:rPr lang="ja-JP" altLang="en-US" sz="1050" dirty="0" smtClean="0">
                <a:solidFill>
                  <a:prstClr val="black"/>
                </a:solidFill>
                <a:latin typeface="BIZ UDPゴシック" panose="020B0400000000000000" pitchFamily="50" charset="-128"/>
                <a:ea typeface="BIZ UDPゴシック" panose="020B0400000000000000" pitchFamily="50" charset="-128"/>
              </a:rPr>
              <a:t>図りました。</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a:t>
            </a:r>
            <a:r>
              <a:rPr lang="ja-JP" altLang="en-US" sz="1050" dirty="0" smtClean="0">
                <a:solidFill>
                  <a:prstClr val="black"/>
                </a:solidFill>
                <a:latin typeface="BIZ UDPゴシック" panose="020B0400000000000000" pitchFamily="50" charset="-128"/>
                <a:ea typeface="BIZ UDPゴシック" panose="020B0400000000000000" pitchFamily="50" charset="-128"/>
              </a:rPr>
              <a:t>②計画的な資金繰りに資するよう、据置期間を</a:t>
            </a:r>
            <a:r>
              <a:rPr lang="en-US" altLang="ja-JP" sz="1050" dirty="0" smtClean="0">
                <a:solidFill>
                  <a:prstClr val="black"/>
                </a:solidFill>
                <a:latin typeface="BIZ UDPゴシック" panose="020B0400000000000000" pitchFamily="50" charset="-128"/>
                <a:ea typeface="BIZ UDPゴシック" panose="020B0400000000000000" pitchFamily="50" charset="-128"/>
              </a:rPr>
              <a:t>3</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年としました。</a:t>
            </a:r>
            <a:endParaRPr lang="en-US" altLang="ja-JP" sz="1050" dirty="0" smtClean="0">
              <a:solidFill>
                <a:prstClr val="black"/>
              </a:solidFill>
              <a:latin typeface="BIZ UDPゴシック" panose="020B0400000000000000" pitchFamily="50" charset="-128"/>
              <a:ea typeface="BIZ UDPゴシック" panose="020B0400000000000000" pitchFamily="50" charset="-128"/>
            </a:endParaRPr>
          </a:p>
          <a:p>
            <a:pPr lvl="0">
              <a:spcAft>
                <a:spcPts val="300"/>
              </a:spcAft>
            </a:pPr>
            <a:r>
              <a:rPr lang="ja-JP" altLang="en-US" sz="1050" dirty="0">
                <a:solidFill>
                  <a:prstClr val="black"/>
                </a:solidFill>
                <a:latin typeface="BIZ UDPゴシック" panose="020B0400000000000000" pitchFamily="50" charset="-128"/>
                <a:ea typeface="BIZ UDPゴシック" panose="020B0400000000000000" pitchFamily="50" charset="-128"/>
              </a:rPr>
              <a:t>　③取扱期間は、令和</a:t>
            </a:r>
            <a:r>
              <a:rPr lang="en-US" altLang="ja-JP" sz="1050" dirty="0">
                <a:solidFill>
                  <a:prstClr val="black"/>
                </a:solidFill>
                <a:latin typeface="BIZ UDPゴシック" panose="020B0400000000000000" pitchFamily="50" charset="-128"/>
                <a:ea typeface="BIZ UDPゴシック" panose="020B0400000000000000" pitchFamily="50" charset="-128"/>
              </a:rPr>
              <a:t>3</a:t>
            </a:r>
            <a:r>
              <a:rPr lang="ja-JP" altLang="en-US" sz="1050" dirty="0">
                <a:solidFill>
                  <a:prstClr val="black"/>
                </a:solidFill>
                <a:latin typeface="BIZ UDPゴシック" panose="020B0400000000000000" pitchFamily="50" charset="-128"/>
                <a:ea typeface="BIZ UDPゴシック" panose="020B0400000000000000" pitchFamily="50" charset="-128"/>
              </a:rPr>
              <a:t>年</a:t>
            </a:r>
            <a:r>
              <a:rPr lang="en-US" altLang="ja-JP" sz="1050" dirty="0">
                <a:solidFill>
                  <a:prstClr val="black"/>
                </a:solidFill>
                <a:latin typeface="BIZ UDPゴシック" panose="020B0400000000000000" pitchFamily="50" charset="-128"/>
                <a:ea typeface="BIZ UDPゴシック" panose="020B0400000000000000" pitchFamily="50" charset="-128"/>
              </a:rPr>
              <a:t>4</a:t>
            </a:r>
            <a:r>
              <a:rPr lang="ja-JP" altLang="en-US" sz="1050" dirty="0">
                <a:solidFill>
                  <a:prstClr val="black"/>
                </a:solidFill>
                <a:latin typeface="BIZ UDPゴシック" panose="020B0400000000000000" pitchFamily="50" charset="-128"/>
                <a:ea typeface="BIZ UDPゴシック" panose="020B0400000000000000" pitchFamily="50" charset="-128"/>
              </a:rPr>
              <a:t>月</a:t>
            </a:r>
            <a:r>
              <a:rPr lang="en-US" altLang="ja-JP" sz="1050" dirty="0">
                <a:solidFill>
                  <a:prstClr val="black"/>
                </a:solidFill>
                <a:latin typeface="BIZ UDPゴシック" panose="020B0400000000000000" pitchFamily="50" charset="-128"/>
                <a:ea typeface="BIZ UDPゴシック" panose="020B0400000000000000" pitchFamily="50" charset="-128"/>
              </a:rPr>
              <a:t>1</a:t>
            </a:r>
            <a:r>
              <a:rPr lang="ja-JP" altLang="en-US" sz="1050" dirty="0">
                <a:solidFill>
                  <a:prstClr val="black"/>
                </a:solidFill>
                <a:latin typeface="BIZ UDPゴシック" panose="020B0400000000000000" pitchFamily="50" charset="-128"/>
                <a:ea typeface="BIZ UDPゴシック" panose="020B0400000000000000" pitchFamily="50" charset="-128"/>
              </a:rPr>
              <a:t>日から</a:t>
            </a:r>
            <a:r>
              <a:rPr lang="ja-JP" altLang="en-US" sz="1050" dirty="0" smtClean="0">
                <a:solidFill>
                  <a:prstClr val="black"/>
                </a:solidFill>
                <a:latin typeface="BIZ UDPゴシック" panose="020B0400000000000000" pitchFamily="50" charset="-128"/>
                <a:ea typeface="BIZ UDPゴシック" panose="020B0400000000000000" pitchFamily="50" charset="-128"/>
              </a:rPr>
              <a:t>令和</a:t>
            </a:r>
            <a:r>
              <a:rPr lang="en-US" altLang="ja-JP" sz="1050" dirty="0" smtClean="0">
                <a:solidFill>
                  <a:prstClr val="black"/>
                </a:solidFill>
                <a:latin typeface="BIZ UDPゴシック" panose="020B0400000000000000" pitchFamily="50" charset="-128"/>
                <a:ea typeface="BIZ UDPゴシック" panose="020B0400000000000000" pitchFamily="50" charset="-128"/>
              </a:rPr>
              <a:t>6</a:t>
            </a:r>
            <a:r>
              <a:rPr lang="ja-JP" altLang="en-US" sz="1050" dirty="0" smtClean="0">
                <a:solidFill>
                  <a:prstClr val="black"/>
                </a:solidFill>
                <a:latin typeface="BIZ UDPゴシック" panose="020B0400000000000000" pitchFamily="50" charset="-128"/>
                <a:ea typeface="BIZ UDPゴシック" panose="020B0400000000000000" pitchFamily="50" charset="-128"/>
              </a:rPr>
              <a:t>年</a:t>
            </a:r>
            <a:r>
              <a:rPr lang="en-US" altLang="ja-JP" sz="1050" dirty="0">
                <a:solidFill>
                  <a:prstClr val="black"/>
                </a:solidFill>
                <a:latin typeface="BIZ UDPゴシック" panose="020B0400000000000000" pitchFamily="50" charset="-128"/>
                <a:ea typeface="BIZ UDPゴシック" panose="020B0400000000000000" pitchFamily="50" charset="-128"/>
              </a:rPr>
              <a:t>3</a:t>
            </a:r>
            <a:r>
              <a:rPr lang="ja-JP" altLang="en-US" sz="1050" dirty="0">
                <a:solidFill>
                  <a:prstClr val="black"/>
                </a:solidFill>
                <a:latin typeface="BIZ UDPゴシック" panose="020B0400000000000000" pitchFamily="50" charset="-128"/>
                <a:ea typeface="BIZ UDPゴシック" panose="020B0400000000000000" pitchFamily="50" charset="-128"/>
              </a:rPr>
              <a:t>月</a:t>
            </a:r>
            <a:r>
              <a:rPr lang="en-US" altLang="ja-JP" sz="1050" dirty="0">
                <a:solidFill>
                  <a:prstClr val="black"/>
                </a:solidFill>
                <a:latin typeface="BIZ UDPゴシック" panose="020B0400000000000000" pitchFamily="50" charset="-128"/>
                <a:ea typeface="BIZ UDPゴシック" panose="020B0400000000000000" pitchFamily="50" charset="-128"/>
              </a:rPr>
              <a:t>31</a:t>
            </a:r>
            <a:r>
              <a:rPr lang="ja-JP" altLang="en-US" sz="1050" dirty="0">
                <a:solidFill>
                  <a:prstClr val="black"/>
                </a:solidFill>
                <a:latin typeface="BIZ UDPゴシック" panose="020B0400000000000000" pitchFamily="50" charset="-128"/>
                <a:ea typeface="BIZ UDPゴシック" panose="020B0400000000000000" pitchFamily="50" charset="-128"/>
              </a:rPr>
              <a:t>日（保証協会受付分）です。</a:t>
            </a:r>
            <a:endParaRPr lang="en-US" altLang="ja-JP" sz="1050" dirty="0">
              <a:solidFill>
                <a:prstClr val="black"/>
              </a:solidFill>
              <a:latin typeface="BIZ UDPゴシック" panose="020B0400000000000000" pitchFamily="50" charset="-128"/>
              <a:ea typeface="BIZ UDPゴシック" panose="020B0400000000000000" pitchFamily="50" charset="-128"/>
            </a:endParaRPr>
          </a:p>
        </p:txBody>
      </p:sp>
      <p:sp>
        <p:nvSpPr>
          <p:cNvPr id="36" name="テキスト ボックス 35">
            <a:extLst>
              <a:ext uri="{FF2B5EF4-FFF2-40B4-BE49-F238E27FC236}">
                <a16:creationId xmlns:a16="http://schemas.microsoft.com/office/drawing/2014/main" id="{4318082C-F347-4210-9C0A-A3BA9EE25687}"/>
              </a:ext>
            </a:extLst>
          </p:cNvPr>
          <p:cNvSpPr txBox="1"/>
          <p:nvPr/>
        </p:nvSpPr>
        <p:spPr>
          <a:xfrm>
            <a:off x="232051" y="5060316"/>
            <a:ext cx="5492727" cy="307777"/>
          </a:xfrm>
          <a:prstGeom prst="rect">
            <a:avLst/>
          </a:prstGeom>
          <a:solidFill>
            <a:schemeClr val="accent5">
              <a:lumMod val="20000"/>
              <a:lumOff val="80000"/>
            </a:schemeClr>
          </a:solidFill>
          <a:ln>
            <a:solidFill>
              <a:schemeClr val="accent1"/>
            </a:solidFill>
          </a:ln>
        </p:spPr>
        <p:txBody>
          <a:bodyPr wrap="square" rtlCol="0">
            <a:spAutoFit/>
          </a:bodyPr>
          <a:lstStyle/>
          <a:p>
            <a:r>
              <a:rPr lang="ja-JP" altLang="en-US" sz="1400" b="1" dirty="0" smtClean="0">
                <a:solidFill>
                  <a:schemeClr val="tx1">
                    <a:lumMod val="75000"/>
                    <a:lumOff val="25000"/>
                  </a:schemeClr>
                </a:solidFill>
                <a:latin typeface="+mj-ea"/>
                <a:ea typeface="+mj-ea"/>
              </a:rPr>
              <a:t>新型コロナ対策特別借換保証制度［協会独自制度］</a:t>
            </a:r>
            <a:endParaRPr lang="ja-JP" altLang="en-US" sz="1400" b="1" dirty="0">
              <a:solidFill>
                <a:schemeClr val="tx1">
                  <a:lumMod val="75000"/>
                  <a:lumOff val="25000"/>
                </a:schemeClr>
              </a:solidFill>
              <a:latin typeface="+mj-ea"/>
              <a:ea typeface="+mj-ea"/>
            </a:endParaRPr>
          </a:p>
        </p:txBody>
      </p:sp>
    </p:spTree>
    <p:extLst>
      <p:ext uri="{BB962C8B-B14F-4D97-AF65-F5344CB8AC3E}">
        <p14:creationId xmlns:p14="http://schemas.microsoft.com/office/powerpoint/2010/main" val="171587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6134</TotalTime>
  <Words>607</Words>
  <Application>Microsoft Office PowerPoint</Application>
  <PresentationFormat>A4 210 x 297 mm</PresentationFormat>
  <Paragraphs>104</Paragraphs>
  <Slides>4</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vt:i4>
      </vt:variant>
    </vt:vector>
  </HeadingPairs>
  <TitlesOfParts>
    <vt:vector size="17" baseType="lpstr">
      <vt:lpstr>BIZ UDPゴシック</vt:lpstr>
      <vt:lpstr>HG丸ｺﾞｼｯｸM-PRO</vt:lpstr>
      <vt:lpstr>ＭＳ Ｐゴシック</vt:lpstr>
      <vt:lpstr>ＭＳ 明朝</vt:lpstr>
      <vt:lpstr>メイリオ</vt:lpstr>
      <vt:lpstr>游ゴシック</vt:lpstr>
      <vt:lpstr>游ゴシック Light</vt:lpstr>
      <vt:lpstr>Arial</vt:lpstr>
      <vt:lpstr>Calibri</vt:lpstr>
      <vt:lpstr>Calibri Light</vt:lpstr>
      <vt:lpstr>Century</vt:lpstr>
      <vt:lpstr>Times New Roman</vt:lpstr>
      <vt:lpstr>Office テーマ</vt:lpstr>
      <vt:lpstr>令和２年度の保証実績（４～3月）がまとまりました</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新型コロナウイルスに係る対応について</dc:title>
  <dc:creator>矢元　公平</dc:creator>
  <cp:lastModifiedBy>堂満　典子</cp:lastModifiedBy>
  <cp:revision>328</cp:revision>
  <cp:lastPrinted>2021-04-21T10:00:05Z</cp:lastPrinted>
  <dcterms:created xsi:type="dcterms:W3CDTF">2020-02-12T03:36:17Z</dcterms:created>
  <dcterms:modified xsi:type="dcterms:W3CDTF">2021-04-22T06:17:05Z</dcterms:modified>
</cp:coreProperties>
</file>